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y="5143500" cx="9144000"/>
  <p:notesSz cx="6858000" cy="9144000"/>
  <p:embeddedFontLst>
    <p:embeddedFont>
      <p:font typeface="Average"/>
      <p:regular r:id="rId13"/>
    </p:embeddedFon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8C51852-7DB5-4EFB-9AE0-DFE1C121A9D5}">
  <a:tblStyle styleId="{48C51852-7DB5-4EFB-9AE0-DFE1C121A9D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font" Target="fonts/Average-regular.fntdata"/><Relationship Id="rId12" Type="http://schemas.openxmlformats.org/officeDocument/2006/relationships/slide" Target="slides/slide5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7f2829d396_0_1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7f2829d396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Rune of Xana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7f2829d396_0_1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7f2829d396_0_1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Longdan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7f2829d396_0_2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7f2829d396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Longdan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7f2829d396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7f2829d396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Longdan of Rune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7f2829d396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7f2829d396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>
                <a:solidFill>
                  <a:schemeClr val="dk1"/>
                </a:solidFill>
              </a:rPr>
              <a:t>Rune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oogle Shape;55;p14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56" name="Google Shape;56;p14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14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14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0" name="Google Shape;60;p14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9" name="Google Shape;79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0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2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6" name="Google Shape;86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7" name="Google Shape;87;p21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8" name="Google Shape;88;p21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9" name="Google Shape;89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0" name="Google Shape;90;p2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93" name="Google Shape;93;p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3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6" name="Google Shape;96;p23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gif"/><Relationship Id="rId4" Type="http://schemas.openxmlformats.org/officeDocument/2006/relationships/image" Target="../media/image1.png"/><Relationship Id="rId5" Type="http://schemas.openxmlformats.org/officeDocument/2006/relationships/hyperlink" Target="https://www.youtube.com/watch?v=ASC__C8ffVg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gif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5"/>
          <p:cNvPicPr preferRelativeResize="0"/>
          <p:nvPr/>
        </p:nvPicPr>
        <p:blipFill rotWithShape="1">
          <a:blip r:embed="rId3">
            <a:alphaModFix/>
          </a:blip>
          <a:srcRect b="47926" l="39567" r="39938" t="15986"/>
          <a:stretch/>
        </p:blipFill>
        <p:spPr>
          <a:xfrm>
            <a:off x="311700" y="722450"/>
            <a:ext cx="4153675" cy="4111976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5"/>
          <p:cNvSpPr txBox="1"/>
          <p:nvPr>
            <p:ph idx="4294967295" type="title"/>
          </p:nvPr>
        </p:nvSpPr>
        <p:spPr>
          <a:xfrm>
            <a:off x="311700" y="506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nl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Douche van de toekomst</a:t>
            </a:r>
            <a:endParaRPr b="1">
              <a:solidFill>
                <a:srgbClr val="FF99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6" name="Google Shape;106;p25"/>
          <p:cNvSpPr txBox="1"/>
          <p:nvPr/>
        </p:nvSpPr>
        <p:spPr>
          <a:xfrm>
            <a:off x="5030000" y="1451338"/>
            <a:ext cx="3000000" cy="301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❏"/>
            </a:pPr>
            <a:r>
              <a:rPr lang="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Waterverspilling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❏"/>
            </a:pPr>
            <a:r>
              <a:rPr lang="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Energieverbruik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❏"/>
            </a:pPr>
            <a:r>
              <a:rPr lang="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Ruimte in de badkamer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❏"/>
            </a:pPr>
            <a:r>
              <a:rPr lang="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Tijd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❏"/>
            </a:pPr>
            <a:r>
              <a:rPr lang="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Lawaai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❏"/>
            </a:pPr>
            <a:r>
              <a:rPr lang="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Hygiëne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Verdana"/>
              <a:buChar char="❏"/>
            </a:pPr>
            <a:r>
              <a:rPr lang="nl" sz="18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Rug/moeilijke plaatsen wassen</a:t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7" name="Google Shape;107;p25"/>
          <p:cNvSpPr txBox="1"/>
          <p:nvPr>
            <p:ph idx="4294967295" type="title"/>
          </p:nvPr>
        </p:nvSpPr>
        <p:spPr>
          <a:xfrm>
            <a:off x="5030000" y="7224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nl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Probleemstelling</a:t>
            </a:r>
            <a:endParaRPr b="1">
              <a:solidFill>
                <a:srgbClr val="FF99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/>
          <p:nvPr/>
        </p:nvSpPr>
        <p:spPr>
          <a:xfrm>
            <a:off x="781800" y="3579875"/>
            <a:ext cx="790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3" name="Google Shape;11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9750" y="1356975"/>
            <a:ext cx="9525" cy="9525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6"/>
          <p:cNvSpPr txBox="1"/>
          <p:nvPr/>
        </p:nvSpPr>
        <p:spPr>
          <a:xfrm>
            <a:off x="7612000" y="3217825"/>
            <a:ext cx="1563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15" name="Google Shape;115;p26"/>
          <p:cNvGraphicFramePr/>
          <p:nvPr/>
        </p:nvGraphicFramePr>
        <p:xfrm>
          <a:off x="-75537" y="18241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{48C51852-7DB5-4EFB-9AE0-DFE1C121A9D5}</a:tableStyleId>
              </a:tblPr>
              <a:tblGrid>
                <a:gridCol w="2185225"/>
                <a:gridCol w="3427025"/>
              </a:tblGrid>
              <a:tr h="809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Waterverspilling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Artificiële intelligentie sensoren - water hergebruiken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Verdana"/>
                        <a:buChar char="●"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Koud, proper water - terug naar boiler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Verdana"/>
                        <a:buChar char="●"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Afvalwater naar toilet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</a:tr>
              <a:tr h="5729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Elektriciteitsverbruik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Kleine watermolentjes in leidingen die elektriciteit opwekken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16" name="Google Shape;116;p26"/>
          <p:cNvSpPr txBox="1"/>
          <p:nvPr>
            <p:ph idx="4294967295" type="ctrTitle"/>
          </p:nvPr>
        </p:nvSpPr>
        <p:spPr>
          <a:xfrm>
            <a:off x="1110025" y="62100"/>
            <a:ext cx="2461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nl" sz="3220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Oplossing</a:t>
            </a:r>
            <a:endParaRPr b="1" sz="3220">
              <a:solidFill>
                <a:srgbClr val="FF99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17" name="Google Shape;117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4719888" y="728413"/>
            <a:ext cx="5152525" cy="369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7"/>
          <p:cNvSpPr txBox="1"/>
          <p:nvPr/>
        </p:nvSpPr>
        <p:spPr>
          <a:xfrm>
            <a:off x="781800" y="3579875"/>
            <a:ext cx="790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3" name="Google Shape;12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9750" y="1356975"/>
            <a:ext cx="9525" cy="9525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7"/>
          <p:cNvSpPr txBox="1"/>
          <p:nvPr/>
        </p:nvSpPr>
        <p:spPr>
          <a:xfrm>
            <a:off x="7612000" y="3217825"/>
            <a:ext cx="1563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25" name="Google Shape;125;p27"/>
          <p:cNvGraphicFramePr/>
          <p:nvPr/>
        </p:nvGraphicFramePr>
        <p:xfrm>
          <a:off x="-75537" y="18241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{48C51852-7DB5-4EFB-9AE0-DFE1C121A9D5}</a:tableStyleId>
              </a:tblPr>
              <a:tblGrid>
                <a:gridCol w="2185225"/>
                <a:gridCol w="3427025"/>
              </a:tblGrid>
              <a:tr h="809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Waterverspilling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Artificiële intelligentie sensoren - water hergebruiken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Verdana"/>
                        <a:buChar char="●"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Koud, proper water - terug naar boiler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-30480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Verdana"/>
                        <a:buChar char="●"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Afvalwater naar toilet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</a:tr>
              <a:tr h="5729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Elektriciteitsverbruik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Kleine watermolentjes in leidingen die elektriciteit opwekken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26" name="Google Shape;126;p27"/>
          <p:cNvSpPr txBox="1"/>
          <p:nvPr>
            <p:ph idx="4294967295" type="ctrTitle"/>
          </p:nvPr>
        </p:nvSpPr>
        <p:spPr>
          <a:xfrm>
            <a:off x="1110025" y="62100"/>
            <a:ext cx="2461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nl" sz="3220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Oplossing</a:t>
            </a:r>
            <a:endParaRPr b="1" sz="3220">
              <a:solidFill>
                <a:srgbClr val="FF99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27" name="Google Shape;12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36725" y="1303363"/>
            <a:ext cx="3615826" cy="2711875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27"/>
          <p:cNvSpPr txBox="1"/>
          <p:nvPr/>
        </p:nvSpPr>
        <p:spPr>
          <a:xfrm>
            <a:off x="1246663" y="795788"/>
            <a:ext cx="4733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u="sng">
                <a:solidFill>
                  <a:srgbClr val="0B5394"/>
                </a:solidFill>
                <a:latin typeface="Verdana"/>
                <a:ea typeface="Verdana"/>
                <a:cs typeface="Verdana"/>
                <a:sym typeface="Verdana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https://www.youtube.com/watch?v=ASC__C8ffVg</a:t>
            </a:r>
            <a:endParaRPr>
              <a:solidFill>
                <a:srgbClr val="0B5394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8"/>
          <p:cNvSpPr txBox="1"/>
          <p:nvPr/>
        </p:nvSpPr>
        <p:spPr>
          <a:xfrm>
            <a:off x="781800" y="3579875"/>
            <a:ext cx="790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4" name="Google Shape;134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9750" y="1356975"/>
            <a:ext cx="9525" cy="952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8"/>
          <p:cNvSpPr txBox="1"/>
          <p:nvPr/>
        </p:nvSpPr>
        <p:spPr>
          <a:xfrm>
            <a:off x="7612000" y="3217825"/>
            <a:ext cx="1563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36" name="Google Shape;136;p28"/>
          <p:cNvGraphicFramePr/>
          <p:nvPr/>
        </p:nvGraphicFramePr>
        <p:xfrm>
          <a:off x="9063" y="19164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{48C51852-7DB5-4EFB-9AE0-DFE1C121A9D5}</a:tableStyleId>
              </a:tblPr>
              <a:tblGrid>
                <a:gridCol w="2185225"/>
                <a:gridCol w="3427025"/>
              </a:tblGrid>
              <a:tr h="5729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Ruimte in de badkamer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Hydraulisch systeem dat douche doet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gedeeltelijk inklappen. 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</a:tr>
              <a:tr h="429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Tijd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Timer in douche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</a:tr>
              <a:tr h="429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Lawaai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Geluidsdichte muren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137" name="Google Shape;137;p28"/>
          <p:cNvSpPr txBox="1"/>
          <p:nvPr>
            <p:ph idx="4294967295" type="ctrTitle"/>
          </p:nvPr>
        </p:nvSpPr>
        <p:spPr>
          <a:xfrm>
            <a:off x="1110025" y="62100"/>
            <a:ext cx="24615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nl" sz="3220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Oplossing</a:t>
            </a:r>
            <a:endParaRPr b="1" sz="3220">
              <a:solidFill>
                <a:srgbClr val="FF99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38" name="Google Shape;138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5400000">
            <a:off x="4719888" y="728413"/>
            <a:ext cx="5152525" cy="36957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9" name="Google Shape;139;p28"/>
          <p:cNvGraphicFramePr/>
          <p:nvPr/>
        </p:nvGraphicFramePr>
        <p:xfrm>
          <a:off x="-12" y="332457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{48C51852-7DB5-4EFB-9AE0-DFE1C121A9D5}</a:tableStyleId>
              </a:tblPr>
              <a:tblGrid>
                <a:gridCol w="2185225"/>
                <a:gridCol w="3427025"/>
              </a:tblGrid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Hygiëne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Ontsmettingssysteem - Ozonator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</a:tr>
              <a:tr h="4297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Rug/moeilijke plaatsen wassen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l" sz="1200">
                          <a:solidFill>
                            <a:schemeClr val="dk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artificiële intelligentie - wasborstels</a:t>
                      </a:r>
                      <a:endParaRPr sz="1200">
                        <a:solidFill>
                          <a:schemeClr val="dk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nl" sz="3220">
                <a:solidFill>
                  <a:srgbClr val="FF9900"/>
                </a:solidFill>
                <a:latin typeface="Verdana"/>
                <a:ea typeface="Verdana"/>
                <a:cs typeface="Verdana"/>
                <a:sym typeface="Verdana"/>
              </a:rPr>
              <a:t>Externen die ons geholpen hebben bij het project</a:t>
            </a:r>
            <a:endParaRPr b="1" sz="3220">
              <a:solidFill>
                <a:srgbClr val="FF99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5" name="Google Shape;145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nl" sz="2000">
                <a:solidFill>
                  <a:schemeClr val="dk1"/>
                </a:solidFill>
              </a:rPr>
              <a:t>-Een architect die geholpen heeft met het ontwerp</a:t>
            </a:r>
            <a:endParaRPr b="1"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nl" sz="2000">
                <a:solidFill>
                  <a:schemeClr val="dk1"/>
                </a:solidFill>
              </a:rPr>
              <a:t>-Aqua concept</a:t>
            </a:r>
            <a:endParaRPr b="1" sz="2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nl" sz="2000">
                <a:solidFill>
                  <a:schemeClr val="dk1"/>
                </a:solidFill>
              </a:rPr>
              <a:t>- winkel van X²O badkamers</a:t>
            </a:r>
            <a:endParaRPr b="1" sz="20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