
<file path=[Content_Types].xml><?xml version="1.0" encoding="utf-8"?>
<Types xmlns="http://schemas.openxmlformats.org/package/2006/content-types">
  <Default Extension="aac" ContentType="audio/aac"/>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64" r:id="rId2"/>
    <p:sldId id="256" r:id="rId3"/>
    <p:sldId id="257" r:id="rId4"/>
    <p:sldId id="261" r:id="rId5"/>
    <p:sldId id="262" r:id="rId6"/>
    <p:sldId id="258" r:id="rId7"/>
    <p:sldId id="259" r:id="rId8"/>
    <p:sldId id="260" r:id="rId9"/>
    <p:sldId id="263" r:id="rId10"/>
  </p:sldIdLst>
  <p:sldSz cx="9144000" cy="5143500" type="screen16x9"/>
  <p:notesSz cx="6858000" cy="9144000"/>
  <p:embeddedFontLst>
    <p:embeddedFont>
      <p:font typeface="Merriweather" panose="020B0604020202020204" charset="0"/>
      <p:regular r:id="rId12"/>
      <p:bold r:id="rId13"/>
      <p:italic r:id="rId14"/>
      <p:boldItalic r:id="rId15"/>
    </p:embeddedFont>
    <p:embeddedFont>
      <p:font typeface="Roboto"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3CE2E3-0EF3-4B6D-BBE4-192AABB6DD18}" v="80" dt="2018-11-11T13:08:59.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0909" autoAdjust="0"/>
  </p:normalViewPr>
  <p:slideViewPr>
    <p:cSldViewPr snapToGrid="0">
      <p:cViewPr varScale="1">
        <p:scale>
          <a:sx n="86" d="100"/>
          <a:sy n="86" d="100"/>
        </p:scale>
        <p:origin x="936"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33404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3745a059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3745a059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kreun ergens tijdens het presenteren</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4ffa2990a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4ffa2990a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7dc4c9dab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7dc4c9dab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3745a059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3745a059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Wij  hebben</a:t>
            </a:r>
            <a:r>
              <a:rPr lang="nl-NL" baseline="0" dirty="0"/>
              <a:t> een auto ontworpen genaamd  de </a:t>
            </a:r>
            <a:r>
              <a:rPr lang="nl-NL" baseline="0" dirty="0" err="1"/>
              <a:t>carboncar</a:t>
            </a:r>
            <a:r>
              <a:rPr lang="nl-NL" baseline="0" dirty="0"/>
              <a:t>. hij is in de vorm van een  vliegtuigvleugel. hierover wordt later meer verteld. De auto is 100% elektrisch. dit komt onder andere door  de zonnepalen op  de auto. de auto  laad ook met dynamo’s als  de auto remt. er zit ook een speciale  spoiler op  de  auto. ook hierover  wordt later meer verteld. Onze  auto  is gemaakt  om  4 of 5 personen  te vervoeren</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7dc4c9dab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7dc4c9dab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Ons idee van de auto is om de vorm op die van een vliegtuigvleugel te laten lijken. Het werkt als volg. Als de auto genoeg snelheid heeft, gaat er snel lucht boven en onder de auto door. Omdat de auto aan de achterkant afloopt, stapelt er hier lucht op. Dit heet een hoge luchtdruk. Deze hoge luchtdruk wil naar een gebied met een lagere luchtdruk. De lagere luchtdruk zit een de bovenkant van de auto.  De auto word hiermee dus ietsjes omhoog gedrukt. Die kracht heet lift. Als de auto genoeg lift heeft om minder hard op het wegdek te liggen, heeft de auto minder energie nodig om op snelheid te blijven.</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7dc4c9da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7dc4c9da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DRS spoiler. DRS staat voor DRAG REDUCTION SYSTEM, wat weerstandsverminderingssysteem betekent. Maar dat kan je snel weer vergeten. Het is bedoeld om de auto af te remmen en weer goed op het wegdek te krijgen. Als de DRS open is, kan de lucht er makkelijk doorheen. Maar als de DRS dicht is, wordt de wind naar boven en word de auto dus naar onderen gedrukt, waardoor de auto afremt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381cd68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381cd68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aac"/><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NULL" TargetMode="External"/><Relationship Id="rId7" Type="http://schemas.openxmlformats.org/officeDocument/2006/relationships/image" Target="../media/image3.png"/><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microsoft.com/office/2007/relationships/media" Target="../media/media4.mp4"/></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aac"/><Relationship Id="rId1" Type="http://schemas.microsoft.com/office/2007/relationships/media" Target="../media/media6.aac"/><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aac"/><Relationship Id="rId1" Type="http://schemas.microsoft.com/office/2007/relationships/media" Target="../media/media7.aac"/><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8.aac"/><Relationship Id="rId1" Type="http://schemas.microsoft.com/office/2007/relationships/media" Target="../media/media8.aac"/><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aac"/><Relationship Id="rId1" Type="http://schemas.microsoft.com/office/2007/relationships/media" Target="../media/media9.aac"/><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F3B4E-A6E3-46A2-A18E-D0CB3B59D070}"/>
              </a:ext>
            </a:extLst>
          </p:cNvPr>
          <p:cNvSpPr>
            <a:spLocks noGrp="1"/>
          </p:cNvSpPr>
          <p:nvPr>
            <p:ph type="ctrTitle"/>
          </p:nvPr>
        </p:nvSpPr>
        <p:spPr/>
        <p:txBody>
          <a:bodyPr/>
          <a:lstStyle/>
          <a:p>
            <a:r>
              <a:rPr lang="nl-NL" dirty="0"/>
              <a:t> </a:t>
            </a:r>
          </a:p>
        </p:txBody>
      </p:sp>
      <p:sp>
        <p:nvSpPr>
          <p:cNvPr id="3" name="Ondertitel 2">
            <a:extLst>
              <a:ext uri="{FF2B5EF4-FFF2-40B4-BE49-F238E27FC236}">
                <a16:creationId xmlns:a16="http://schemas.microsoft.com/office/drawing/2014/main" id="{FC83605D-71A7-4953-B3D0-15C67F3F0EC1}"/>
              </a:ext>
            </a:extLst>
          </p:cNvPr>
          <p:cNvSpPr>
            <a:spLocks noGrp="1"/>
          </p:cNvSpPr>
          <p:nvPr>
            <p:ph type="subTitle" idx="1"/>
          </p:nvPr>
        </p:nvSpPr>
        <p:spPr/>
        <p:txBody>
          <a:bodyPr/>
          <a:lstStyle/>
          <a:p>
            <a:endParaRPr lang="nl-NL"/>
          </a:p>
        </p:txBody>
      </p:sp>
      <p:pic>
        <p:nvPicPr>
          <p:cNvPr id="4" name="Afbeelding 3">
            <a:extLst>
              <a:ext uri="{FF2B5EF4-FFF2-40B4-BE49-F238E27FC236}">
                <a16:creationId xmlns:a16="http://schemas.microsoft.com/office/drawing/2014/main" id="{1B047453-9E08-48BE-85EE-2A453235E242}"/>
              </a:ext>
            </a:extLst>
          </p:cNvPr>
          <p:cNvPicPr>
            <a:picLocks noChangeAspect="1"/>
          </p:cNvPicPr>
          <p:nvPr/>
        </p:nvPicPr>
        <p:blipFill>
          <a:blip r:embed="rId3"/>
          <a:stretch>
            <a:fillRect/>
          </a:stretch>
        </p:blipFill>
        <p:spPr>
          <a:xfrm>
            <a:off x="-13848" y="-1"/>
            <a:ext cx="8197058" cy="5258490"/>
          </a:xfrm>
          <a:prstGeom prst="rect">
            <a:avLst/>
          </a:prstGeom>
        </p:spPr>
      </p:pic>
      <p:pic>
        <p:nvPicPr>
          <p:cNvPr id="5" name="Afbeelding 4">
            <a:extLst>
              <a:ext uri="{FF2B5EF4-FFF2-40B4-BE49-F238E27FC236}">
                <a16:creationId xmlns:a16="http://schemas.microsoft.com/office/drawing/2014/main" id="{90B5E831-536F-4B58-AD94-476122A50E02}"/>
              </a:ext>
            </a:extLst>
          </p:cNvPr>
          <p:cNvPicPr>
            <a:picLocks noChangeAspect="1"/>
          </p:cNvPicPr>
          <p:nvPr/>
        </p:nvPicPr>
        <p:blipFill>
          <a:blip r:embed="rId3"/>
          <a:stretch>
            <a:fillRect/>
          </a:stretch>
        </p:blipFill>
        <p:spPr>
          <a:xfrm>
            <a:off x="957575" y="-6"/>
            <a:ext cx="8186425" cy="5259209"/>
          </a:xfrm>
          <a:prstGeom prst="rect">
            <a:avLst/>
          </a:prstGeom>
        </p:spPr>
      </p:pic>
      <p:sp>
        <p:nvSpPr>
          <p:cNvPr id="6" name="Tekstvak 5">
            <a:extLst>
              <a:ext uri="{FF2B5EF4-FFF2-40B4-BE49-F238E27FC236}">
                <a16:creationId xmlns:a16="http://schemas.microsoft.com/office/drawing/2014/main" id="{1087BF24-2FF0-4613-BFE5-6A369F786FE8}"/>
              </a:ext>
            </a:extLst>
          </p:cNvPr>
          <p:cNvSpPr txBox="1"/>
          <p:nvPr/>
        </p:nvSpPr>
        <p:spPr>
          <a:xfrm>
            <a:off x="4079852" y="2093821"/>
            <a:ext cx="3224264" cy="307777"/>
          </a:xfrm>
          <a:prstGeom prst="rect">
            <a:avLst/>
          </a:prstGeom>
          <a:noFill/>
        </p:spPr>
        <p:txBody>
          <a:bodyPr wrap="square" rtlCol="0">
            <a:spAutoFit/>
          </a:bodyPr>
          <a:lstStyle/>
          <a:p>
            <a:r>
              <a:rPr lang="nl-NL" b="1" dirty="0">
                <a:solidFill>
                  <a:schemeClr val="bg1"/>
                </a:solidFill>
              </a:rPr>
              <a:t>Geluid aan</a:t>
            </a:r>
          </a:p>
        </p:txBody>
      </p:sp>
      <p:pic>
        <p:nvPicPr>
          <p:cNvPr id="1026" name="Picture 2" descr="Afbeeldingsresultaat voor geluid">
            <a:extLst>
              <a:ext uri="{FF2B5EF4-FFF2-40B4-BE49-F238E27FC236}">
                <a16:creationId xmlns:a16="http://schemas.microsoft.com/office/drawing/2014/main" id="{6A83BDAA-EA6D-496C-A445-8C04A7CB5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316" y="2401598"/>
            <a:ext cx="817471" cy="81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37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2" name="WhatsApp Audio 2018-11-18 at 11.22.20">
            <a:hlinkClick r:id="" action="ppaction://media"/>
            <a:extLst>
              <a:ext uri="{FF2B5EF4-FFF2-40B4-BE49-F238E27FC236}">
                <a16:creationId xmlns:a16="http://schemas.microsoft.com/office/drawing/2014/main" id="{E60F7541-9E7D-4281-ABA3-91653FC7EFA7}"/>
              </a:ext>
            </a:extLst>
          </p:cNvPr>
          <p:cNvPicPr>
            <a:picLocks noChangeAspect="1"/>
          </p:cNvPicPr>
          <p:nvPr>
            <a:audioFile r:link="rId1"/>
            <p:extLst>
              <p:ext uri="{DAA4B4D4-6D71-4841-9C94-3DE7FCFB9230}">
                <p14:media xmlns:p14="http://schemas.microsoft.com/office/powerpoint/2010/main" r:embed="rId2">
                  <p14:trim st="4708"/>
                </p14:media>
              </p:ext>
            </p:extLst>
          </p:nvPr>
        </p:nvPicPr>
        <p:blipFill>
          <a:blip r:embed="rId5"/>
          <a:stretch>
            <a:fillRect/>
          </a:stretch>
        </p:blipFill>
        <p:spPr>
          <a:xfrm>
            <a:off x="8006317" y="1610119"/>
            <a:ext cx="59194" cy="59194"/>
          </a:xfrm>
          <a:prstGeom prst="rect">
            <a:avLst/>
          </a:prstGeom>
        </p:spPr>
      </p:pic>
      <p:sp>
        <p:nvSpPr>
          <p:cNvPr id="64" name="Google Shape;64;p13"/>
          <p:cNvSpPr txBox="1">
            <a:spLocks noGrp="1"/>
          </p:cNvSpPr>
          <p:nvPr>
            <p:ph type="ctrTitle"/>
          </p:nvPr>
        </p:nvSpPr>
        <p:spPr>
          <a:xfrm>
            <a:off x="311700" y="501325"/>
            <a:ext cx="8520600" cy="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dirty="0"/>
              <a:t> The Carboncar</a:t>
            </a:r>
            <a:endParaRPr dirty="0"/>
          </a:p>
          <a:p>
            <a:pPr marL="0" lvl="0" indent="0" algn="l" rtl="0">
              <a:spcBef>
                <a:spcPts val="0"/>
              </a:spcBef>
              <a:spcAft>
                <a:spcPts val="0"/>
              </a:spcAft>
              <a:buNone/>
            </a:pPr>
            <a:endParaRPr sz="2200" dirty="0">
              <a:solidFill>
                <a:srgbClr val="D9D9D9"/>
              </a:solidFill>
            </a:endParaRPr>
          </a:p>
        </p:txBody>
      </p:sp>
      <p:sp>
        <p:nvSpPr>
          <p:cNvPr id="65" name="Google Shape;65;p13"/>
          <p:cNvSpPr txBox="1">
            <a:spLocks noGrp="1"/>
          </p:cNvSpPr>
          <p:nvPr>
            <p:ph type="subTitle" idx="1"/>
          </p:nvPr>
        </p:nvSpPr>
        <p:spPr>
          <a:xfrm>
            <a:off x="4718520" y="4159823"/>
            <a:ext cx="4242600" cy="867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dirty="0">
                <a:solidFill>
                  <a:srgbClr val="D9D9D9"/>
                </a:solidFill>
              </a:rPr>
              <a:t>Gemaakt door: Ruben van Maanen, Amy Maters, Bram van de Born, Tijmen Schalk en Emiel Lagerweij</a:t>
            </a:r>
            <a:endParaRPr dirty="0">
              <a:solidFill>
                <a:srgbClr val="D9D9D9"/>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dirty="0"/>
              <a:t>inhoud:</a:t>
            </a:r>
            <a:endParaRPr dirty="0"/>
          </a:p>
          <a:p>
            <a:pPr marL="0" lvl="0" indent="0" algn="l" rtl="0">
              <a:spcBef>
                <a:spcPts val="0"/>
              </a:spcBef>
              <a:spcAft>
                <a:spcPts val="0"/>
              </a:spcAft>
              <a:buNone/>
            </a:pPr>
            <a:endParaRPr sz="1400" dirty="0"/>
          </a:p>
          <a:p>
            <a:pPr marL="457200" lvl="0" indent="-317500">
              <a:buSzPts val="1400"/>
              <a:buFont typeface="Wingdings" panose="05000000000000000000" pitchFamily="2" charset="2"/>
              <a:buChar char="q"/>
            </a:pPr>
            <a:r>
              <a:rPr lang="nl" sz="1400" dirty="0"/>
              <a:t>De helling</a:t>
            </a:r>
            <a:br>
              <a:rPr lang="nl" sz="1400" dirty="0"/>
            </a:br>
            <a:r>
              <a:rPr lang="nl" sz="1400" dirty="0">
                <a:solidFill>
                  <a:schemeClr val="bg1"/>
                </a:solidFill>
              </a:rPr>
              <a:t>Aanhaakmechanisme</a:t>
            </a:r>
            <a:endParaRPr sz="1400" dirty="0"/>
          </a:p>
          <a:p>
            <a:pPr marL="457200" lvl="0" indent="-317500" algn="l" rtl="0">
              <a:spcBef>
                <a:spcPts val="0"/>
              </a:spcBef>
              <a:spcAft>
                <a:spcPts val="0"/>
              </a:spcAft>
              <a:buSzPts val="1400"/>
              <a:buChar char="❏"/>
            </a:pPr>
            <a:r>
              <a:rPr lang="nl" sz="1400" dirty="0"/>
              <a:t>De auto</a:t>
            </a:r>
            <a:endParaRPr sz="1400" dirty="0"/>
          </a:p>
          <a:p>
            <a:pPr marL="457200" lvl="0" indent="-317500" algn="l" rtl="0">
              <a:spcBef>
                <a:spcPts val="0"/>
              </a:spcBef>
              <a:spcAft>
                <a:spcPts val="0"/>
              </a:spcAft>
              <a:buSzPts val="1400"/>
              <a:buFont typeface="Wingdings" panose="05000000000000000000" pitchFamily="2" charset="2"/>
              <a:buChar char="q"/>
            </a:pPr>
            <a:r>
              <a:rPr lang="nl" sz="1400" dirty="0"/>
              <a:t>DRS spoiler</a:t>
            </a:r>
            <a:endParaRPr sz="1400" dirty="0"/>
          </a:p>
          <a:p>
            <a:pPr marL="457200" lvl="0" indent="-317500">
              <a:buSzPts val="1400"/>
              <a:buChar char="❏"/>
            </a:pPr>
            <a:r>
              <a:rPr lang="nl" sz="1400" dirty="0"/>
              <a:t>Vliegtuigvleugel</a:t>
            </a:r>
            <a:br>
              <a:rPr lang="nl" sz="1400" dirty="0"/>
            </a:br>
            <a:endParaRPr sz="1400" dirty="0">
              <a:solidFill>
                <a:schemeClr val="bg1"/>
              </a:solidFill>
            </a:endParaRPr>
          </a:p>
        </p:txBody>
      </p:sp>
      <p:sp>
        <p:nvSpPr>
          <p:cNvPr id="71" name="Google Shape;71;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0"/>
              </a:spcAft>
              <a:buNone/>
            </a:pPr>
            <a:endParaRPr sz="600"/>
          </a:p>
          <a:p>
            <a:pPr marL="0" lvl="0" indent="0" algn="l" rtl="0">
              <a:spcBef>
                <a:spcPts val="1600"/>
              </a:spcBef>
              <a:spcAft>
                <a:spcPts val="1600"/>
              </a:spcAft>
              <a:buNone/>
            </a:pPr>
            <a:endParaRPr sz="600"/>
          </a:p>
        </p:txBody>
      </p:sp>
      <p:pic>
        <p:nvPicPr>
          <p:cNvPr id="72" name="Google Shape;72;p14"/>
          <p:cNvPicPr preferRelativeResize="0"/>
          <p:nvPr/>
        </p:nvPicPr>
        <p:blipFill>
          <a:blip r:embed="rId5">
            <a:alphaModFix/>
          </a:blip>
          <a:stretch>
            <a:fillRect/>
          </a:stretch>
        </p:blipFill>
        <p:spPr>
          <a:xfrm>
            <a:off x="5266038" y="500925"/>
            <a:ext cx="2923668" cy="4098600"/>
          </a:xfrm>
          <a:prstGeom prst="rect">
            <a:avLst/>
          </a:prstGeom>
          <a:noFill/>
          <a:ln>
            <a:noFill/>
          </a:ln>
        </p:spPr>
      </p:pic>
      <p:pic>
        <p:nvPicPr>
          <p:cNvPr id="2" name="Afbeelding 1"/>
          <p:cNvPicPr>
            <a:picLocks noChangeAspect="1"/>
          </p:cNvPicPr>
          <p:nvPr/>
        </p:nvPicPr>
        <p:blipFill>
          <a:blip r:embed="rId6"/>
          <a:stretch>
            <a:fillRect/>
          </a:stretch>
        </p:blipFill>
        <p:spPr>
          <a:xfrm>
            <a:off x="463867" y="2057400"/>
            <a:ext cx="295275" cy="236220"/>
          </a:xfrm>
          <a:prstGeom prst="rect">
            <a:avLst/>
          </a:prstGeom>
        </p:spPr>
      </p:pic>
      <p:pic>
        <p:nvPicPr>
          <p:cNvPr id="6" name="Afbeelding 5"/>
          <p:cNvPicPr>
            <a:picLocks noChangeAspect="1"/>
          </p:cNvPicPr>
          <p:nvPr/>
        </p:nvPicPr>
        <p:blipFill>
          <a:blip r:embed="rId6"/>
          <a:stretch>
            <a:fillRect/>
          </a:stretch>
        </p:blipFill>
        <p:spPr>
          <a:xfrm>
            <a:off x="463867" y="1432560"/>
            <a:ext cx="295275" cy="236220"/>
          </a:xfrm>
          <a:prstGeom prst="rect">
            <a:avLst/>
          </a:prstGeom>
        </p:spPr>
      </p:pic>
      <p:pic>
        <p:nvPicPr>
          <p:cNvPr id="3" name="WhatsApp Audio 2018-11-18 at 11.29.51">
            <a:hlinkClick r:id="" action="ppaction://media"/>
            <a:extLst>
              <a:ext uri="{FF2B5EF4-FFF2-40B4-BE49-F238E27FC236}">
                <a16:creationId xmlns:a16="http://schemas.microsoft.com/office/drawing/2014/main" id="{F17BE509-86FA-414B-B3EF-6CFCCDD238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58939" y="0"/>
            <a:ext cx="108925" cy="10892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225400" y="596900"/>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De helling</a:t>
            </a:r>
            <a:endParaRPr/>
          </a:p>
        </p:txBody>
      </p:sp>
      <p:sp>
        <p:nvSpPr>
          <p:cNvPr id="128" name="Google Shape;128;p1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nl" sz="2000" dirty="0"/>
              <a:t>Berg/helling</a:t>
            </a:r>
            <a:endParaRPr sz="2000" dirty="0"/>
          </a:p>
          <a:p>
            <a:pPr marL="457200" lvl="0" indent="-355600" algn="l" rtl="0">
              <a:spcBef>
                <a:spcPts val="0"/>
              </a:spcBef>
              <a:spcAft>
                <a:spcPts val="0"/>
              </a:spcAft>
              <a:buSzPts val="2000"/>
              <a:buChar char="❏"/>
            </a:pPr>
            <a:r>
              <a:rPr lang="nl" sz="2000" dirty="0"/>
              <a:t>Ketting</a:t>
            </a:r>
            <a:endParaRPr sz="2000" dirty="0"/>
          </a:p>
          <a:p>
            <a:pPr marL="457200" lvl="0" indent="-355600" algn="l" rtl="0">
              <a:spcBef>
                <a:spcPts val="0"/>
              </a:spcBef>
              <a:spcAft>
                <a:spcPts val="0"/>
              </a:spcAft>
              <a:buSzPts val="2000"/>
              <a:buChar char="❏"/>
            </a:pPr>
            <a:r>
              <a:rPr lang="nl" sz="2000" dirty="0"/>
              <a:t>Haak onder de auto</a:t>
            </a:r>
            <a:endParaRPr sz="2000" dirty="0"/>
          </a:p>
          <a:p>
            <a:pPr marL="457200" lvl="0" indent="-355600" algn="l" rtl="0">
              <a:spcBef>
                <a:spcPts val="0"/>
              </a:spcBef>
              <a:spcAft>
                <a:spcPts val="0"/>
              </a:spcAft>
              <a:buSzPts val="2000"/>
              <a:buChar char="❏"/>
            </a:pPr>
            <a:r>
              <a:rPr lang="nl" sz="2000" dirty="0"/>
              <a:t>Uitstoot verminderen</a:t>
            </a:r>
            <a:endParaRPr sz="2000" dirty="0"/>
          </a:p>
          <a:p>
            <a:pPr marL="457200" lvl="0" indent="0" algn="l" rtl="0">
              <a:spcBef>
                <a:spcPts val="1600"/>
              </a:spcBef>
              <a:spcAft>
                <a:spcPts val="0"/>
              </a:spcAft>
              <a:buNone/>
            </a:pPr>
            <a:endParaRPr dirty="0"/>
          </a:p>
          <a:p>
            <a:pPr marL="457200" lvl="0" indent="0" algn="l" rtl="0">
              <a:spcBef>
                <a:spcPts val="1600"/>
              </a:spcBef>
              <a:spcAft>
                <a:spcPts val="1600"/>
              </a:spcAft>
              <a:buNone/>
            </a:pPr>
            <a:endParaRPr dirty="0"/>
          </a:p>
        </p:txBody>
      </p:sp>
      <p:sp>
        <p:nvSpPr>
          <p:cNvPr id="129" name="Google Shape;129;p18"/>
          <p:cNvSpPr txBox="1"/>
          <p:nvPr/>
        </p:nvSpPr>
        <p:spPr>
          <a:xfrm rot="10800000" flipH="1">
            <a:off x="-855200" y="1819250"/>
            <a:ext cx="5527200" cy="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 name="WhatsApp Audio 2018-11-18 at 11.32.12">
            <a:hlinkClick r:id="" action="ppaction://media"/>
            <a:extLst>
              <a:ext uri="{FF2B5EF4-FFF2-40B4-BE49-F238E27FC236}">
                <a16:creationId xmlns:a16="http://schemas.microsoft.com/office/drawing/2014/main" id="{9FAE7CEF-CD1F-428B-B305-17DD9FB89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25852" y="2266950"/>
            <a:ext cx="50948" cy="50948"/>
          </a:xfrm>
          <a:prstGeom prst="rect">
            <a:avLst/>
          </a:prstGeom>
        </p:spPr>
      </p:pic>
      <p:pic>
        <p:nvPicPr>
          <p:cNvPr id="10" name="OO project artcadia stopmotion">
            <a:hlinkClick r:id="" action="ppaction://media"/>
            <a:extLst>
              <a:ext uri="{FF2B5EF4-FFF2-40B4-BE49-F238E27FC236}">
                <a16:creationId xmlns:a16="http://schemas.microsoft.com/office/drawing/2014/main" id="{24319CC5-E780-4F72-AC05-E9F84A451AA1}"/>
              </a:ext>
            </a:extLst>
          </p:cNvPr>
          <p:cNvPicPr>
            <a:picLocks noChangeAspect="1"/>
          </p:cNvPicPr>
          <p:nvPr>
            <a:videoFile r:link="rId3"/>
            <p:extLst>
              <p:ext uri="{DAA4B4D4-6D71-4841-9C94-3DE7FCFB9230}">
                <p14:media xmlns:p14="http://schemas.microsoft.com/office/powerpoint/2010/main" r:embed="rId4">
                  <p14:trim st="94"/>
                </p14:media>
              </p:ext>
            </p:extLst>
          </p:nvPr>
        </p:nvPicPr>
        <p:blipFill>
          <a:blip r:embed="rId8"/>
          <a:stretch>
            <a:fillRect/>
          </a:stretch>
        </p:blipFill>
        <p:spPr>
          <a:xfrm>
            <a:off x="442413" y="2201163"/>
            <a:ext cx="3670664" cy="206474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3" fill="hold"/>
                                        <p:tgtEl>
                                          <p:spTgt spid="2"/>
                                        </p:tgtEl>
                                      </p:cBhvr>
                                    </p:cmd>
                                  </p:childTnLst>
                                </p:cTn>
                              </p:par>
                            </p:childTnLst>
                          </p:cTn>
                        </p:par>
                        <p:par>
                          <p:cTn id="7" fill="hold">
                            <p:stCondLst>
                              <p:cond delay="22503"/>
                            </p:stCondLst>
                            <p:childTnLst>
                              <p:par>
                                <p:cTn id="8" presetID="1" presetClass="mediacall" presetSubtype="0" fill="hold" nodeType="afterEffect">
                                  <p:stCondLst>
                                    <p:cond delay="0"/>
                                  </p:stCondLst>
                                  <p:childTnLst>
                                    <p:cmd type="call" cmd="playFrom(0.0)">
                                      <p:cBhvr>
                                        <p:cTn id="9" dur="229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video>
              <p:cMediaNode vol="20000">
                <p:cTn id="11" repeatCount="indefinite"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153075" y="500925"/>
            <a:ext cx="41127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Aanhaak mechanisme</a:t>
            </a:r>
            <a:endParaRPr/>
          </a:p>
        </p:txBody>
      </p:sp>
      <p:pic>
        <p:nvPicPr>
          <p:cNvPr id="136" name="Google Shape;136;p19"/>
          <p:cNvPicPr preferRelativeResize="0"/>
          <p:nvPr/>
        </p:nvPicPr>
        <p:blipFill>
          <a:blip r:embed="rId5">
            <a:alphaModFix/>
          </a:blip>
          <a:stretch>
            <a:fillRect/>
          </a:stretch>
        </p:blipFill>
        <p:spPr>
          <a:xfrm>
            <a:off x="255575" y="2749025"/>
            <a:ext cx="3953007" cy="1704975"/>
          </a:xfrm>
          <a:prstGeom prst="rect">
            <a:avLst/>
          </a:prstGeom>
          <a:noFill/>
          <a:ln>
            <a:noFill/>
          </a:ln>
        </p:spPr>
      </p:pic>
      <p:pic>
        <p:nvPicPr>
          <p:cNvPr id="137" name="Google Shape;137;p19"/>
          <p:cNvPicPr preferRelativeResize="0"/>
          <p:nvPr/>
        </p:nvPicPr>
        <p:blipFill>
          <a:blip r:embed="rId6">
            <a:alphaModFix/>
          </a:blip>
          <a:stretch>
            <a:fillRect/>
          </a:stretch>
        </p:blipFill>
        <p:spPr>
          <a:xfrm>
            <a:off x="5137279" y="241252"/>
            <a:ext cx="2807237" cy="2449275"/>
          </a:xfrm>
          <a:prstGeom prst="rect">
            <a:avLst/>
          </a:prstGeom>
          <a:noFill/>
          <a:ln>
            <a:noFill/>
          </a:ln>
        </p:spPr>
      </p:pic>
      <p:pic>
        <p:nvPicPr>
          <p:cNvPr id="138" name="Google Shape;138;p19"/>
          <p:cNvPicPr preferRelativeResize="0"/>
          <p:nvPr/>
        </p:nvPicPr>
        <p:blipFill rotWithShape="1">
          <a:blip r:embed="rId7">
            <a:alphaModFix/>
          </a:blip>
          <a:srcRect l="-14406" t="3091" r="-9571"/>
          <a:stretch/>
        </p:blipFill>
        <p:spPr>
          <a:xfrm>
            <a:off x="4598975" y="2629125"/>
            <a:ext cx="3953000" cy="2267100"/>
          </a:xfrm>
          <a:prstGeom prst="rect">
            <a:avLst/>
          </a:prstGeom>
          <a:noFill/>
          <a:ln>
            <a:noFill/>
          </a:ln>
        </p:spPr>
      </p:pic>
      <p:sp>
        <p:nvSpPr>
          <p:cNvPr id="139" name="Google Shape;139;p19"/>
          <p:cNvSpPr txBox="1"/>
          <p:nvPr/>
        </p:nvSpPr>
        <p:spPr>
          <a:xfrm>
            <a:off x="306150" y="1188950"/>
            <a:ext cx="3902400" cy="14403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Char char="❏"/>
            </a:pPr>
            <a:r>
              <a:rPr lang="nl" sz="2000">
                <a:solidFill>
                  <a:schemeClr val="lt1"/>
                </a:solidFill>
              </a:rPr>
              <a:t>Vergelijkbaar met fietsketting</a:t>
            </a:r>
            <a:endParaRPr sz="2000">
              <a:solidFill>
                <a:schemeClr val="lt1"/>
              </a:solidFill>
            </a:endParaRPr>
          </a:p>
          <a:p>
            <a:pPr marL="457200" lvl="0" indent="-355600" algn="l" rtl="0">
              <a:spcBef>
                <a:spcPts val="0"/>
              </a:spcBef>
              <a:spcAft>
                <a:spcPts val="0"/>
              </a:spcAft>
              <a:buClr>
                <a:schemeClr val="lt1"/>
              </a:buClr>
              <a:buSzPts val="2000"/>
              <a:buChar char="❏"/>
            </a:pPr>
            <a:r>
              <a:rPr lang="nl" sz="2000">
                <a:solidFill>
                  <a:schemeClr val="lt1"/>
                </a:solidFill>
              </a:rPr>
              <a:t>Onder elke auto monteerbaar</a:t>
            </a:r>
            <a:endParaRPr sz="2000">
              <a:solidFill>
                <a:schemeClr val="lt1"/>
              </a:solidFill>
            </a:endParaRPr>
          </a:p>
        </p:txBody>
      </p:sp>
      <p:pic>
        <p:nvPicPr>
          <p:cNvPr id="2" name="WhatsApp Audio 2018-11-18 at 11.33.56">
            <a:hlinkClick r:id="" action="ppaction://media"/>
            <a:extLst>
              <a:ext uri="{FF2B5EF4-FFF2-40B4-BE49-F238E27FC236}">
                <a16:creationId xmlns:a16="http://schemas.microsoft.com/office/drawing/2014/main" id="{6E2DF026-AF38-4487-8B7F-022172B1FB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04078" y="2266950"/>
            <a:ext cx="72721" cy="7272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de auto</a:t>
            </a:r>
            <a:endParaRPr/>
          </a:p>
        </p:txBody>
      </p:sp>
      <p:sp>
        <p:nvSpPr>
          <p:cNvPr id="78" name="Google Shape;78;p15"/>
          <p:cNvSpPr txBox="1"/>
          <p:nvPr/>
        </p:nvSpPr>
        <p:spPr>
          <a:xfrm>
            <a:off x="4490975" y="431850"/>
            <a:ext cx="4356600" cy="42798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endParaRPr sz="2000" dirty="0">
              <a:latin typeface="Merriweather"/>
              <a:ea typeface="Merriweather"/>
              <a:cs typeface="Merriweather"/>
              <a:sym typeface="Merriweather"/>
            </a:endParaRPr>
          </a:p>
          <a:p>
            <a:pPr marL="0" lvl="0" indent="0" algn="l" rtl="0">
              <a:spcBef>
                <a:spcPts val="0"/>
              </a:spcBef>
              <a:spcAft>
                <a:spcPts val="0"/>
              </a:spcAft>
              <a:buNone/>
            </a:pPr>
            <a:endParaRPr sz="2000" dirty="0">
              <a:latin typeface="Merriweather"/>
              <a:ea typeface="Merriweather"/>
              <a:cs typeface="Merriweather"/>
              <a:sym typeface="Merriweather"/>
            </a:endParaRPr>
          </a:p>
          <a:p>
            <a:pPr marL="457200" lvl="0" indent="-355600" algn="l" rtl="0">
              <a:spcBef>
                <a:spcPts val="0"/>
              </a:spcBef>
              <a:spcAft>
                <a:spcPts val="0"/>
              </a:spcAft>
              <a:buSzPts val="2000"/>
              <a:buFont typeface="Merriweather"/>
              <a:buChar char="❏"/>
            </a:pPr>
            <a:r>
              <a:rPr lang="nl" sz="2000" dirty="0">
                <a:latin typeface="Merriweather"/>
                <a:ea typeface="Merriweather"/>
                <a:cs typeface="Merriweather"/>
                <a:sym typeface="Merriweather"/>
              </a:rPr>
              <a:t>Vliegtuigvleugel</a:t>
            </a:r>
            <a:endParaRPr sz="2000" dirty="0">
              <a:latin typeface="Merriweather"/>
              <a:ea typeface="Merriweather"/>
              <a:cs typeface="Merriweather"/>
              <a:sym typeface="Merriweather"/>
            </a:endParaRPr>
          </a:p>
          <a:p>
            <a:pPr marL="457200" lvl="0" indent="-355600" algn="l" rtl="0">
              <a:spcBef>
                <a:spcPts val="0"/>
              </a:spcBef>
              <a:spcAft>
                <a:spcPts val="0"/>
              </a:spcAft>
              <a:buSzPts val="2000"/>
              <a:buFont typeface="Merriweather"/>
              <a:buChar char="❏"/>
            </a:pPr>
            <a:r>
              <a:rPr lang="nl" sz="2000" dirty="0">
                <a:latin typeface="Merriweather"/>
                <a:ea typeface="Merriweather"/>
                <a:cs typeface="Merriweather"/>
                <a:sym typeface="Merriweather"/>
              </a:rPr>
              <a:t>Electrisch</a:t>
            </a:r>
            <a:endParaRPr sz="2000" dirty="0">
              <a:latin typeface="Merriweather"/>
              <a:ea typeface="Merriweather"/>
              <a:cs typeface="Merriweather"/>
              <a:sym typeface="Merriweather"/>
            </a:endParaRPr>
          </a:p>
          <a:p>
            <a:pPr marL="457200" lvl="0" indent="-355600" algn="l" rtl="0">
              <a:spcBef>
                <a:spcPts val="0"/>
              </a:spcBef>
              <a:spcAft>
                <a:spcPts val="0"/>
              </a:spcAft>
              <a:buSzPts val="2000"/>
              <a:buFont typeface="Merriweather"/>
              <a:buChar char="❏"/>
            </a:pPr>
            <a:r>
              <a:rPr lang="nl" sz="2000" dirty="0">
                <a:latin typeface="Merriweather"/>
                <a:ea typeface="Merriweather"/>
                <a:cs typeface="Merriweather"/>
                <a:sym typeface="Merriweather"/>
              </a:rPr>
              <a:t>Zonnepanelen</a:t>
            </a:r>
            <a:endParaRPr sz="2000" dirty="0">
              <a:latin typeface="Merriweather"/>
              <a:ea typeface="Merriweather"/>
              <a:cs typeface="Merriweather"/>
              <a:sym typeface="Merriweather"/>
            </a:endParaRPr>
          </a:p>
          <a:p>
            <a:pPr marL="457200" lvl="0" indent="-355600" algn="l" rtl="0">
              <a:spcBef>
                <a:spcPts val="0"/>
              </a:spcBef>
              <a:spcAft>
                <a:spcPts val="0"/>
              </a:spcAft>
              <a:buSzPts val="2000"/>
              <a:buFont typeface="Merriweather"/>
              <a:buChar char="❏"/>
            </a:pPr>
            <a:r>
              <a:rPr lang="nl" sz="2000" dirty="0">
                <a:latin typeface="Merriweather"/>
                <a:ea typeface="Merriweather"/>
                <a:cs typeface="Merriweather"/>
                <a:sym typeface="Merriweather"/>
              </a:rPr>
              <a:t>Spoiler</a:t>
            </a:r>
            <a:endParaRPr sz="2000" dirty="0">
              <a:latin typeface="Merriweather"/>
              <a:ea typeface="Merriweather"/>
              <a:cs typeface="Merriweather"/>
              <a:sym typeface="Merriweather"/>
            </a:endParaRPr>
          </a:p>
          <a:p>
            <a:pPr marL="457200" lvl="0" indent="-355600" algn="l" rtl="0">
              <a:spcBef>
                <a:spcPts val="0"/>
              </a:spcBef>
              <a:spcAft>
                <a:spcPts val="0"/>
              </a:spcAft>
              <a:buSzPts val="2000"/>
              <a:buFont typeface="Merriweather"/>
              <a:buChar char="❏"/>
            </a:pPr>
            <a:r>
              <a:rPr lang="nl" sz="2000" dirty="0">
                <a:latin typeface="Merriweather"/>
                <a:ea typeface="Merriweather"/>
                <a:cs typeface="Merriweather"/>
                <a:sym typeface="Merriweather"/>
              </a:rPr>
              <a:t>4 of 5 personen</a:t>
            </a:r>
            <a:endParaRPr sz="2000" dirty="0">
              <a:latin typeface="Merriweather"/>
              <a:ea typeface="Merriweather"/>
              <a:cs typeface="Merriweather"/>
              <a:sym typeface="Merriweather"/>
            </a:endParaRPr>
          </a:p>
          <a:p>
            <a:pPr marL="457200" lvl="0" indent="-355600" algn="l" rtl="0">
              <a:spcBef>
                <a:spcPts val="0"/>
              </a:spcBef>
              <a:spcAft>
                <a:spcPts val="0"/>
              </a:spcAft>
              <a:buSzPts val="2000"/>
              <a:buFont typeface="Merriweather"/>
              <a:buChar char="❏"/>
            </a:pPr>
            <a:r>
              <a:rPr lang="nl" sz="2000" dirty="0">
                <a:latin typeface="Merriweather"/>
                <a:ea typeface="Merriweather"/>
                <a:cs typeface="Merriweather"/>
                <a:sym typeface="Merriweather"/>
              </a:rPr>
              <a:t>Dynamo tijdens remmen</a:t>
            </a:r>
            <a:endParaRPr sz="2000" dirty="0">
              <a:latin typeface="Merriweather"/>
              <a:ea typeface="Merriweather"/>
              <a:cs typeface="Merriweather"/>
              <a:sym typeface="Merriweather"/>
            </a:endParaRPr>
          </a:p>
          <a:p>
            <a:pPr marL="457200" lvl="0" indent="0" algn="l" rtl="0">
              <a:spcBef>
                <a:spcPts val="0"/>
              </a:spcBef>
              <a:spcAft>
                <a:spcPts val="0"/>
              </a:spcAft>
              <a:buFont typeface="Arial"/>
              <a:buNone/>
            </a:pPr>
            <a:endParaRPr sz="2000"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p:txBody>
      </p:sp>
      <p:pic>
        <p:nvPicPr>
          <p:cNvPr id="79" name="Google Shape;79;p15"/>
          <p:cNvPicPr preferRelativeResize="0"/>
          <p:nvPr/>
        </p:nvPicPr>
        <p:blipFill rotWithShape="1">
          <a:blip r:embed="rId5">
            <a:alphaModFix/>
          </a:blip>
          <a:srcRect r="13569" b="15146"/>
          <a:stretch/>
        </p:blipFill>
        <p:spPr>
          <a:xfrm>
            <a:off x="311725" y="3349650"/>
            <a:ext cx="2994550" cy="1631574"/>
          </a:xfrm>
          <a:prstGeom prst="rect">
            <a:avLst/>
          </a:prstGeom>
          <a:noFill/>
          <a:ln>
            <a:noFill/>
          </a:ln>
        </p:spPr>
      </p:pic>
      <p:pic>
        <p:nvPicPr>
          <p:cNvPr id="80" name="Google Shape;80;p15"/>
          <p:cNvPicPr preferRelativeResize="0"/>
          <p:nvPr/>
        </p:nvPicPr>
        <p:blipFill>
          <a:blip r:embed="rId6">
            <a:alphaModFix/>
          </a:blip>
          <a:stretch>
            <a:fillRect/>
          </a:stretch>
        </p:blipFill>
        <p:spPr>
          <a:xfrm>
            <a:off x="321825" y="1121825"/>
            <a:ext cx="2994551" cy="2089591"/>
          </a:xfrm>
          <a:prstGeom prst="rect">
            <a:avLst/>
          </a:prstGeom>
          <a:noFill/>
          <a:ln>
            <a:noFill/>
          </a:ln>
        </p:spPr>
      </p:pic>
      <p:pic>
        <p:nvPicPr>
          <p:cNvPr id="2" name="WhatsApp Audio 2018-11-18 at 11.35.33">
            <a:hlinkClick r:id="" action="ppaction://media"/>
            <a:extLst>
              <a:ext uri="{FF2B5EF4-FFF2-40B4-BE49-F238E27FC236}">
                <a16:creationId xmlns:a16="http://schemas.microsoft.com/office/drawing/2014/main" id="{6F5E041C-1301-4F82-BF23-85A097E0D4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8847574" y="295842"/>
            <a:ext cx="45719" cy="45719"/>
          </a:xfrm>
          <a:prstGeom prst="rect">
            <a:avLst/>
          </a:prstGeom>
        </p:spPr>
      </p:pic>
    </p:spTree>
  </p:cSld>
  <p:clrMapOvr>
    <a:masterClrMapping/>
  </p:clrMapOvr>
  <p:transition spd="med" advTm="669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0917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Vliegtuigvleugel</a:t>
            </a:r>
            <a:endParaRPr/>
          </a:p>
        </p:txBody>
      </p:sp>
      <p:sp>
        <p:nvSpPr>
          <p:cNvPr id="86" name="Google Shape;86;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nl" sz="2000" dirty="0"/>
              <a:t>Lift</a:t>
            </a:r>
            <a:endParaRPr sz="2000" dirty="0"/>
          </a:p>
          <a:p>
            <a:pPr marL="457200" lvl="0" indent="-355600" algn="l" rtl="0">
              <a:spcBef>
                <a:spcPts val="0"/>
              </a:spcBef>
              <a:spcAft>
                <a:spcPts val="0"/>
              </a:spcAft>
              <a:buSzPts val="2000"/>
              <a:buChar char="❏"/>
            </a:pPr>
            <a:r>
              <a:rPr lang="nl" sz="2000" dirty="0"/>
              <a:t>Luchtstroming</a:t>
            </a:r>
          </a:p>
          <a:p>
            <a:pPr marL="457200" lvl="0" indent="-355600" algn="l" rtl="0">
              <a:spcBef>
                <a:spcPts val="0"/>
              </a:spcBef>
              <a:spcAft>
                <a:spcPts val="0"/>
              </a:spcAft>
              <a:buSzPts val="2000"/>
              <a:buChar char="❏"/>
            </a:pPr>
            <a:endParaRPr lang="nl" sz="2000" dirty="0"/>
          </a:p>
          <a:p>
            <a:pPr marL="457200" lvl="0" indent="-355600" algn="l" rtl="0">
              <a:spcBef>
                <a:spcPts val="0"/>
              </a:spcBef>
              <a:spcAft>
                <a:spcPts val="0"/>
              </a:spcAft>
              <a:buSzPts val="2000"/>
              <a:buChar char="❏"/>
            </a:pPr>
            <a:r>
              <a:rPr lang="nl-NL" sz="2000" dirty="0"/>
              <a:t>L</a:t>
            </a:r>
            <a:r>
              <a:rPr lang="nl" sz="2000" dirty="0"/>
              <a:t>age luchtdruk</a:t>
            </a:r>
          </a:p>
          <a:p>
            <a:pPr marL="457200" lvl="0" indent="-355600" algn="l" rtl="0">
              <a:spcBef>
                <a:spcPts val="0"/>
              </a:spcBef>
              <a:spcAft>
                <a:spcPts val="0"/>
              </a:spcAft>
              <a:buSzPts val="2000"/>
              <a:buChar char="❏"/>
            </a:pPr>
            <a:r>
              <a:rPr lang="nl" sz="2000" dirty="0"/>
              <a:t>Hoge luchtdruk</a:t>
            </a:r>
            <a:endParaRPr sz="2000" dirty="0"/>
          </a:p>
        </p:txBody>
      </p:sp>
      <p:sp>
        <p:nvSpPr>
          <p:cNvPr id="87" name="Google Shape;87;p16"/>
          <p:cNvSpPr/>
          <p:nvPr/>
        </p:nvSpPr>
        <p:spPr>
          <a:xfrm>
            <a:off x="755350" y="2172613"/>
            <a:ext cx="3030952" cy="755216"/>
          </a:xfrm>
          <a:custGeom>
            <a:avLst/>
            <a:gdLst/>
            <a:ahLst/>
            <a:cxnLst/>
            <a:rect l="l" t="t" r="r" b="b"/>
            <a:pathLst>
              <a:path w="72084" h="16974" extrusionOk="0">
                <a:moveTo>
                  <a:pt x="8692" y="340"/>
                </a:moveTo>
                <a:cubicBezTo>
                  <a:pt x="14067" y="-340"/>
                  <a:pt x="23319" y="544"/>
                  <a:pt x="32368" y="2381"/>
                </a:cubicBezTo>
                <a:cubicBezTo>
                  <a:pt x="41417" y="4218"/>
                  <a:pt x="56385" y="8981"/>
                  <a:pt x="62984" y="11362"/>
                </a:cubicBezTo>
                <a:cubicBezTo>
                  <a:pt x="69584" y="13743"/>
                  <a:pt x="72441" y="16056"/>
                  <a:pt x="71965" y="16668"/>
                </a:cubicBezTo>
                <a:cubicBezTo>
                  <a:pt x="71489" y="17280"/>
                  <a:pt x="67679" y="15580"/>
                  <a:pt x="60127" y="15036"/>
                </a:cubicBezTo>
                <a:cubicBezTo>
                  <a:pt x="52575" y="14492"/>
                  <a:pt x="35702" y="13743"/>
                  <a:pt x="26653" y="13403"/>
                </a:cubicBezTo>
                <a:cubicBezTo>
                  <a:pt x="17604" y="13063"/>
                  <a:pt x="10256" y="14152"/>
                  <a:pt x="5834" y="12995"/>
                </a:cubicBezTo>
                <a:cubicBezTo>
                  <a:pt x="1412" y="11838"/>
                  <a:pt x="-357" y="8572"/>
                  <a:pt x="119" y="6463"/>
                </a:cubicBezTo>
                <a:cubicBezTo>
                  <a:pt x="595" y="4354"/>
                  <a:pt x="3317" y="1020"/>
                  <a:pt x="8692" y="340"/>
                </a:cubicBezTo>
                <a:close/>
              </a:path>
            </a:pathLst>
          </a:custGeom>
          <a:solidFill>
            <a:schemeClr val="lt1"/>
          </a:solidFill>
          <a:ln w="9525" cap="flat" cmpd="sng">
            <a:solidFill>
              <a:schemeClr val="lt1"/>
            </a:solidFill>
            <a:prstDash val="solid"/>
            <a:round/>
            <a:headEnd type="none" w="med" len="med"/>
            <a:tailEnd type="none" w="med" len="med"/>
          </a:ln>
        </p:spPr>
      </p:sp>
      <p:cxnSp>
        <p:nvCxnSpPr>
          <p:cNvPr id="88" name="Google Shape;88;p16"/>
          <p:cNvCxnSpPr/>
          <p:nvPr/>
        </p:nvCxnSpPr>
        <p:spPr>
          <a:xfrm rot="10800000" flipH="1">
            <a:off x="2128250" y="3363875"/>
            <a:ext cx="12900" cy="578700"/>
          </a:xfrm>
          <a:prstGeom prst="straightConnector1">
            <a:avLst/>
          </a:prstGeom>
          <a:noFill/>
          <a:ln w="38100" cap="flat" cmpd="sng">
            <a:solidFill>
              <a:schemeClr val="lt1"/>
            </a:solidFill>
            <a:prstDash val="solid"/>
            <a:round/>
            <a:headEnd type="none" w="med" len="med"/>
            <a:tailEnd type="triangle" w="med" len="med"/>
          </a:ln>
        </p:spPr>
      </p:cxnSp>
      <p:sp>
        <p:nvSpPr>
          <p:cNvPr id="89" name="Google Shape;89;p16"/>
          <p:cNvSpPr txBox="1"/>
          <p:nvPr/>
        </p:nvSpPr>
        <p:spPr>
          <a:xfrm>
            <a:off x="1445900" y="3942575"/>
            <a:ext cx="1377600" cy="578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nl" sz="2000">
                <a:solidFill>
                  <a:schemeClr val="lt1"/>
                </a:solidFill>
              </a:rPr>
              <a:t>Lift</a:t>
            </a:r>
            <a:endParaRPr sz="2000">
              <a:solidFill>
                <a:schemeClr val="lt1"/>
              </a:solidFill>
            </a:endParaRPr>
          </a:p>
        </p:txBody>
      </p:sp>
      <p:cxnSp>
        <p:nvCxnSpPr>
          <p:cNvPr id="90" name="Google Shape;90;p16"/>
          <p:cNvCxnSpPr/>
          <p:nvPr/>
        </p:nvCxnSpPr>
        <p:spPr>
          <a:xfrm>
            <a:off x="214450" y="2495150"/>
            <a:ext cx="1102200" cy="387900"/>
          </a:xfrm>
          <a:prstGeom prst="curvedConnector3">
            <a:avLst>
              <a:gd name="adj1" fmla="val 49075"/>
            </a:avLst>
          </a:prstGeom>
          <a:noFill/>
          <a:ln w="9525" cap="flat" cmpd="sng">
            <a:solidFill>
              <a:schemeClr val="dk2"/>
            </a:solidFill>
            <a:prstDash val="solid"/>
            <a:round/>
            <a:headEnd type="none" w="med" len="med"/>
            <a:tailEnd type="none" w="med" len="med"/>
          </a:ln>
        </p:spPr>
      </p:cxnSp>
      <p:cxnSp>
        <p:nvCxnSpPr>
          <p:cNvPr id="91" name="Google Shape;91;p16"/>
          <p:cNvCxnSpPr/>
          <p:nvPr/>
        </p:nvCxnSpPr>
        <p:spPr>
          <a:xfrm rot="10800000" flipH="1">
            <a:off x="138250" y="2129125"/>
            <a:ext cx="1072200" cy="2592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2" name="Google Shape;92;p16"/>
          <p:cNvCxnSpPr/>
          <p:nvPr/>
        </p:nvCxnSpPr>
        <p:spPr>
          <a:xfrm>
            <a:off x="1316650" y="2883050"/>
            <a:ext cx="1424400" cy="14700"/>
          </a:xfrm>
          <a:prstGeom prst="straightConnector1">
            <a:avLst/>
          </a:prstGeom>
          <a:noFill/>
          <a:ln w="9525" cap="flat" cmpd="sng">
            <a:solidFill>
              <a:schemeClr val="dk2"/>
            </a:solidFill>
            <a:prstDash val="solid"/>
            <a:round/>
            <a:headEnd type="none" w="med" len="med"/>
            <a:tailEnd type="none" w="med" len="med"/>
          </a:ln>
        </p:spPr>
      </p:cxnSp>
      <p:sp>
        <p:nvSpPr>
          <p:cNvPr id="93" name="Google Shape;93;p16"/>
          <p:cNvSpPr/>
          <p:nvPr/>
        </p:nvSpPr>
        <p:spPr>
          <a:xfrm>
            <a:off x="2741050" y="2883038"/>
            <a:ext cx="1515350" cy="95050"/>
          </a:xfrm>
          <a:custGeom>
            <a:avLst/>
            <a:gdLst/>
            <a:ahLst/>
            <a:cxnLst/>
            <a:rect l="l" t="t" r="r" b="b"/>
            <a:pathLst>
              <a:path w="60614" h="3802" extrusionOk="0">
                <a:moveTo>
                  <a:pt x="0" y="519"/>
                </a:moveTo>
                <a:cubicBezTo>
                  <a:pt x="1259" y="553"/>
                  <a:pt x="4763" y="638"/>
                  <a:pt x="7552" y="723"/>
                </a:cubicBezTo>
                <a:cubicBezTo>
                  <a:pt x="10342" y="808"/>
                  <a:pt x="13693" y="859"/>
                  <a:pt x="16737" y="1029"/>
                </a:cubicBezTo>
                <a:cubicBezTo>
                  <a:pt x="19782" y="1199"/>
                  <a:pt x="22655" y="1353"/>
                  <a:pt x="25819" y="1744"/>
                </a:cubicBezTo>
                <a:cubicBezTo>
                  <a:pt x="28983" y="2135"/>
                  <a:pt x="33202" y="3037"/>
                  <a:pt x="35719" y="3377"/>
                </a:cubicBezTo>
                <a:cubicBezTo>
                  <a:pt x="38236" y="3717"/>
                  <a:pt x="39835" y="3819"/>
                  <a:pt x="40923" y="3785"/>
                </a:cubicBezTo>
                <a:cubicBezTo>
                  <a:pt x="42012" y="3751"/>
                  <a:pt x="41732" y="3496"/>
                  <a:pt x="42250" y="3173"/>
                </a:cubicBezTo>
                <a:cubicBezTo>
                  <a:pt x="42768" y="2850"/>
                  <a:pt x="42066" y="2305"/>
                  <a:pt x="44030" y="1846"/>
                </a:cubicBezTo>
                <a:cubicBezTo>
                  <a:pt x="45994" y="1387"/>
                  <a:pt x="51277" y="723"/>
                  <a:pt x="54032" y="417"/>
                </a:cubicBezTo>
                <a:cubicBezTo>
                  <a:pt x="56788" y="111"/>
                  <a:pt x="60665" y="-8"/>
                  <a:pt x="60563" y="9"/>
                </a:cubicBezTo>
                <a:cubicBezTo>
                  <a:pt x="60461" y="26"/>
                  <a:pt x="55443" y="332"/>
                  <a:pt x="53419" y="519"/>
                </a:cubicBezTo>
                <a:cubicBezTo>
                  <a:pt x="51395" y="706"/>
                  <a:pt x="49984" y="911"/>
                  <a:pt x="48419" y="1132"/>
                </a:cubicBezTo>
                <a:cubicBezTo>
                  <a:pt x="46854" y="1353"/>
                  <a:pt x="45000" y="1591"/>
                  <a:pt x="44030" y="1846"/>
                </a:cubicBezTo>
                <a:cubicBezTo>
                  <a:pt x="43061" y="2101"/>
                  <a:pt x="42840" y="2526"/>
                  <a:pt x="42602" y="2662"/>
                </a:cubicBezTo>
              </a:path>
            </a:pathLst>
          </a:custGeom>
          <a:noFill/>
          <a:ln w="9525" cap="flat" cmpd="sng">
            <a:solidFill>
              <a:schemeClr val="dk2"/>
            </a:solidFill>
            <a:prstDash val="solid"/>
            <a:round/>
            <a:headEnd type="none" w="med" len="med"/>
            <a:tailEnd type="none" w="med" len="med"/>
          </a:ln>
        </p:spPr>
      </p:sp>
      <p:cxnSp>
        <p:nvCxnSpPr>
          <p:cNvPr id="94" name="Google Shape;94;p16"/>
          <p:cNvCxnSpPr/>
          <p:nvPr/>
        </p:nvCxnSpPr>
        <p:spPr>
          <a:xfrm>
            <a:off x="1316650" y="2946150"/>
            <a:ext cx="1424400" cy="1470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p16"/>
          <p:cNvCxnSpPr/>
          <p:nvPr/>
        </p:nvCxnSpPr>
        <p:spPr>
          <a:xfrm>
            <a:off x="1316650" y="3022350"/>
            <a:ext cx="1424400" cy="1470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p16"/>
          <p:cNvCxnSpPr/>
          <p:nvPr/>
        </p:nvCxnSpPr>
        <p:spPr>
          <a:xfrm>
            <a:off x="214450" y="2558250"/>
            <a:ext cx="1102200" cy="387900"/>
          </a:xfrm>
          <a:prstGeom prst="curvedConnector3">
            <a:avLst>
              <a:gd name="adj1" fmla="val 49075"/>
            </a:avLst>
          </a:prstGeom>
          <a:noFill/>
          <a:ln w="9525" cap="flat" cmpd="sng">
            <a:solidFill>
              <a:schemeClr val="dk2"/>
            </a:solidFill>
            <a:prstDash val="solid"/>
            <a:round/>
            <a:headEnd type="none" w="med" len="med"/>
            <a:tailEnd type="none" w="med" len="med"/>
          </a:ln>
        </p:spPr>
      </p:cxnSp>
      <p:cxnSp>
        <p:nvCxnSpPr>
          <p:cNvPr id="97" name="Google Shape;97;p16"/>
          <p:cNvCxnSpPr/>
          <p:nvPr/>
        </p:nvCxnSpPr>
        <p:spPr>
          <a:xfrm>
            <a:off x="214450" y="2634450"/>
            <a:ext cx="1102200" cy="387900"/>
          </a:xfrm>
          <a:prstGeom prst="curvedConnector3">
            <a:avLst>
              <a:gd name="adj1" fmla="val 49075"/>
            </a:avLst>
          </a:prstGeom>
          <a:noFill/>
          <a:ln w="9525" cap="flat" cmpd="sng">
            <a:solidFill>
              <a:schemeClr val="dk2"/>
            </a:solidFill>
            <a:prstDash val="solid"/>
            <a:round/>
            <a:headEnd type="none" w="med" len="med"/>
            <a:tailEnd type="none" w="med" len="med"/>
          </a:ln>
        </p:spPr>
      </p:cxnSp>
      <p:sp>
        <p:nvSpPr>
          <p:cNvPr id="98" name="Google Shape;98;p16"/>
          <p:cNvSpPr/>
          <p:nvPr/>
        </p:nvSpPr>
        <p:spPr>
          <a:xfrm>
            <a:off x="2780850" y="2946138"/>
            <a:ext cx="1515350" cy="95050"/>
          </a:xfrm>
          <a:custGeom>
            <a:avLst/>
            <a:gdLst/>
            <a:ahLst/>
            <a:cxnLst/>
            <a:rect l="l" t="t" r="r" b="b"/>
            <a:pathLst>
              <a:path w="60614" h="3802" extrusionOk="0">
                <a:moveTo>
                  <a:pt x="0" y="519"/>
                </a:moveTo>
                <a:cubicBezTo>
                  <a:pt x="1259" y="553"/>
                  <a:pt x="4763" y="638"/>
                  <a:pt x="7552" y="723"/>
                </a:cubicBezTo>
                <a:cubicBezTo>
                  <a:pt x="10342" y="808"/>
                  <a:pt x="13693" y="859"/>
                  <a:pt x="16737" y="1029"/>
                </a:cubicBezTo>
                <a:cubicBezTo>
                  <a:pt x="19782" y="1199"/>
                  <a:pt x="22655" y="1353"/>
                  <a:pt x="25819" y="1744"/>
                </a:cubicBezTo>
                <a:cubicBezTo>
                  <a:pt x="28983" y="2135"/>
                  <a:pt x="33202" y="3037"/>
                  <a:pt x="35719" y="3377"/>
                </a:cubicBezTo>
                <a:cubicBezTo>
                  <a:pt x="38236" y="3717"/>
                  <a:pt x="39835" y="3819"/>
                  <a:pt x="40923" y="3785"/>
                </a:cubicBezTo>
                <a:cubicBezTo>
                  <a:pt x="42012" y="3751"/>
                  <a:pt x="41732" y="3496"/>
                  <a:pt x="42250" y="3173"/>
                </a:cubicBezTo>
                <a:cubicBezTo>
                  <a:pt x="42768" y="2850"/>
                  <a:pt x="42066" y="2305"/>
                  <a:pt x="44030" y="1846"/>
                </a:cubicBezTo>
                <a:cubicBezTo>
                  <a:pt x="45994" y="1387"/>
                  <a:pt x="51277" y="723"/>
                  <a:pt x="54032" y="417"/>
                </a:cubicBezTo>
                <a:cubicBezTo>
                  <a:pt x="56788" y="111"/>
                  <a:pt x="60665" y="-8"/>
                  <a:pt x="60563" y="9"/>
                </a:cubicBezTo>
                <a:cubicBezTo>
                  <a:pt x="60461" y="26"/>
                  <a:pt x="55443" y="332"/>
                  <a:pt x="53419" y="519"/>
                </a:cubicBezTo>
                <a:cubicBezTo>
                  <a:pt x="51395" y="706"/>
                  <a:pt x="49984" y="911"/>
                  <a:pt x="48419" y="1132"/>
                </a:cubicBezTo>
                <a:cubicBezTo>
                  <a:pt x="46854" y="1353"/>
                  <a:pt x="45000" y="1591"/>
                  <a:pt x="44030" y="1846"/>
                </a:cubicBezTo>
                <a:cubicBezTo>
                  <a:pt x="43061" y="2101"/>
                  <a:pt x="42840" y="2526"/>
                  <a:pt x="42602" y="2662"/>
                </a:cubicBezTo>
              </a:path>
            </a:pathLst>
          </a:custGeom>
          <a:noFill/>
          <a:ln w="9525" cap="flat" cmpd="sng">
            <a:solidFill>
              <a:schemeClr val="dk2"/>
            </a:solidFill>
            <a:prstDash val="solid"/>
            <a:round/>
            <a:headEnd type="none" w="med" len="med"/>
            <a:tailEnd type="none" w="med" len="med"/>
          </a:ln>
        </p:spPr>
      </p:sp>
      <p:sp>
        <p:nvSpPr>
          <p:cNvPr id="99" name="Google Shape;99;p16"/>
          <p:cNvSpPr/>
          <p:nvPr/>
        </p:nvSpPr>
        <p:spPr>
          <a:xfrm>
            <a:off x="2857050" y="3022338"/>
            <a:ext cx="1515350" cy="95050"/>
          </a:xfrm>
          <a:custGeom>
            <a:avLst/>
            <a:gdLst/>
            <a:ahLst/>
            <a:cxnLst/>
            <a:rect l="l" t="t" r="r" b="b"/>
            <a:pathLst>
              <a:path w="60614" h="3802" extrusionOk="0">
                <a:moveTo>
                  <a:pt x="0" y="519"/>
                </a:moveTo>
                <a:cubicBezTo>
                  <a:pt x="1259" y="553"/>
                  <a:pt x="4763" y="638"/>
                  <a:pt x="7552" y="723"/>
                </a:cubicBezTo>
                <a:cubicBezTo>
                  <a:pt x="10342" y="808"/>
                  <a:pt x="13693" y="859"/>
                  <a:pt x="16737" y="1029"/>
                </a:cubicBezTo>
                <a:cubicBezTo>
                  <a:pt x="19782" y="1199"/>
                  <a:pt x="22655" y="1353"/>
                  <a:pt x="25819" y="1744"/>
                </a:cubicBezTo>
                <a:cubicBezTo>
                  <a:pt x="28983" y="2135"/>
                  <a:pt x="33202" y="3037"/>
                  <a:pt x="35719" y="3377"/>
                </a:cubicBezTo>
                <a:cubicBezTo>
                  <a:pt x="38236" y="3717"/>
                  <a:pt x="39835" y="3819"/>
                  <a:pt x="40923" y="3785"/>
                </a:cubicBezTo>
                <a:cubicBezTo>
                  <a:pt x="42012" y="3751"/>
                  <a:pt x="41732" y="3496"/>
                  <a:pt x="42250" y="3173"/>
                </a:cubicBezTo>
                <a:cubicBezTo>
                  <a:pt x="42768" y="2850"/>
                  <a:pt x="42066" y="2305"/>
                  <a:pt x="44030" y="1846"/>
                </a:cubicBezTo>
                <a:cubicBezTo>
                  <a:pt x="45994" y="1387"/>
                  <a:pt x="51277" y="723"/>
                  <a:pt x="54032" y="417"/>
                </a:cubicBezTo>
                <a:cubicBezTo>
                  <a:pt x="56788" y="111"/>
                  <a:pt x="60665" y="-8"/>
                  <a:pt x="60563" y="9"/>
                </a:cubicBezTo>
                <a:cubicBezTo>
                  <a:pt x="60461" y="26"/>
                  <a:pt x="55443" y="332"/>
                  <a:pt x="53419" y="519"/>
                </a:cubicBezTo>
                <a:cubicBezTo>
                  <a:pt x="51395" y="706"/>
                  <a:pt x="49984" y="911"/>
                  <a:pt x="48419" y="1132"/>
                </a:cubicBezTo>
                <a:cubicBezTo>
                  <a:pt x="46854" y="1353"/>
                  <a:pt x="45000" y="1591"/>
                  <a:pt x="44030" y="1846"/>
                </a:cubicBezTo>
                <a:cubicBezTo>
                  <a:pt x="43061" y="2101"/>
                  <a:pt x="42840" y="2526"/>
                  <a:pt x="42602" y="2662"/>
                </a:cubicBezTo>
              </a:path>
            </a:pathLst>
          </a:custGeom>
          <a:noFill/>
          <a:ln w="9525" cap="flat" cmpd="sng">
            <a:solidFill>
              <a:schemeClr val="dk2"/>
            </a:solidFill>
            <a:prstDash val="solid"/>
            <a:round/>
            <a:headEnd type="none" w="med" len="med"/>
            <a:tailEnd type="none" w="med" len="med"/>
          </a:ln>
        </p:spPr>
      </p:sp>
      <p:cxnSp>
        <p:nvCxnSpPr>
          <p:cNvPr id="100" name="Google Shape;100;p16"/>
          <p:cNvCxnSpPr/>
          <p:nvPr/>
        </p:nvCxnSpPr>
        <p:spPr>
          <a:xfrm>
            <a:off x="1469050" y="3022350"/>
            <a:ext cx="1424400" cy="1470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16"/>
          <p:cNvCxnSpPr/>
          <p:nvPr/>
        </p:nvCxnSpPr>
        <p:spPr>
          <a:xfrm>
            <a:off x="1621450" y="2946150"/>
            <a:ext cx="1424400" cy="14700"/>
          </a:xfrm>
          <a:prstGeom prst="straightConnector1">
            <a:avLst/>
          </a:prstGeom>
          <a:noFill/>
          <a:ln w="9525" cap="flat" cmpd="sng">
            <a:solidFill>
              <a:schemeClr val="dk2"/>
            </a:solidFill>
            <a:prstDash val="solid"/>
            <a:round/>
            <a:headEnd type="none" w="med" len="med"/>
            <a:tailEnd type="none" w="med" len="med"/>
          </a:ln>
        </p:spPr>
      </p:cxnSp>
      <p:sp>
        <p:nvSpPr>
          <p:cNvPr id="102" name="Google Shape;102;p16"/>
          <p:cNvSpPr/>
          <p:nvPr/>
        </p:nvSpPr>
        <p:spPr>
          <a:xfrm>
            <a:off x="1214660" y="2131249"/>
            <a:ext cx="2983075" cy="697625"/>
          </a:xfrm>
          <a:custGeom>
            <a:avLst/>
            <a:gdLst/>
            <a:ahLst/>
            <a:cxnLst/>
            <a:rect l="l" t="t" r="r" b="b"/>
            <a:pathLst>
              <a:path w="119323" h="27905" extrusionOk="0">
                <a:moveTo>
                  <a:pt x="196" y="26"/>
                </a:moveTo>
                <a:cubicBezTo>
                  <a:pt x="-195" y="0"/>
                  <a:pt x="5095" y="-25"/>
                  <a:pt x="8871" y="230"/>
                </a:cubicBezTo>
                <a:cubicBezTo>
                  <a:pt x="12647" y="485"/>
                  <a:pt x="18379" y="945"/>
                  <a:pt x="22852" y="1557"/>
                </a:cubicBezTo>
                <a:cubicBezTo>
                  <a:pt x="27325" y="2169"/>
                  <a:pt x="30174" y="2708"/>
                  <a:pt x="35711" y="3904"/>
                </a:cubicBezTo>
                <a:cubicBezTo>
                  <a:pt x="41248" y="5100"/>
                  <a:pt x="49824" y="6960"/>
                  <a:pt x="56076" y="8735"/>
                </a:cubicBezTo>
                <a:cubicBezTo>
                  <a:pt x="62328" y="10510"/>
                  <a:pt x="67693" y="12579"/>
                  <a:pt x="73221" y="14552"/>
                </a:cubicBezTo>
                <a:cubicBezTo>
                  <a:pt x="78749" y="16525"/>
                  <a:pt x="84566" y="18617"/>
                  <a:pt x="89243" y="20573"/>
                </a:cubicBezTo>
                <a:cubicBezTo>
                  <a:pt x="93921" y="22529"/>
                  <a:pt x="97493" y="25080"/>
                  <a:pt x="101286" y="26288"/>
                </a:cubicBezTo>
                <a:cubicBezTo>
                  <a:pt x="105079" y="27496"/>
                  <a:pt x="109008" y="27581"/>
                  <a:pt x="112001" y="27819"/>
                </a:cubicBezTo>
                <a:cubicBezTo>
                  <a:pt x="114995" y="28057"/>
                  <a:pt x="119400" y="27717"/>
                  <a:pt x="119247" y="27717"/>
                </a:cubicBezTo>
                <a:cubicBezTo>
                  <a:pt x="119094" y="27717"/>
                  <a:pt x="113277" y="27870"/>
                  <a:pt x="111083" y="27819"/>
                </a:cubicBezTo>
                <a:cubicBezTo>
                  <a:pt x="108889" y="27768"/>
                  <a:pt x="107834" y="27700"/>
                  <a:pt x="106082" y="27411"/>
                </a:cubicBezTo>
                <a:cubicBezTo>
                  <a:pt x="104330" y="27122"/>
                  <a:pt x="102833" y="26969"/>
                  <a:pt x="100571" y="26084"/>
                </a:cubicBezTo>
                <a:cubicBezTo>
                  <a:pt x="98309" y="25200"/>
                  <a:pt x="96098" y="23686"/>
                  <a:pt x="92509" y="22104"/>
                </a:cubicBezTo>
                <a:cubicBezTo>
                  <a:pt x="88920" y="20522"/>
                  <a:pt x="84090" y="18481"/>
                  <a:pt x="79038" y="16593"/>
                </a:cubicBezTo>
                <a:cubicBezTo>
                  <a:pt x="73986" y="14705"/>
                  <a:pt x="66315" y="12205"/>
                  <a:pt x="62199" y="10776"/>
                </a:cubicBezTo>
                <a:cubicBezTo>
                  <a:pt x="58083" y="9347"/>
                  <a:pt x="57845" y="8957"/>
                  <a:pt x="54341" y="8021"/>
                </a:cubicBezTo>
                <a:cubicBezTo>
                  <a:pt x="50837" y="7086"/>
                  <a:pt x="45761" y="6163"/>
                  <a:pt x="41176" y="5163"/>
                </a:cubicBezTo>
                <a:cubicBezTo>
                  <a:pt x="36591" y="4163"/>
                  <a:pt x="31825" y="2818"/>
                  <a:pt x="26832" y="2022"/>
                </a:cubicBezTo>
                <a:cubicBezTo>
                  <a:pt x="21839" y="1226"/>
                  <a:pt x="15657" y="722"/>
                  <a:pt x="11218" y="389"/>
                </a:cubicBezTo>
                <a:cubicBezTo>
                  <a:pt x="6779" y="56"/>
                  <a:pt x="587" y="53"/>
                  <a:pt x="196" y="26"/>
                </a:cubicBezTo>
                <a:close/>
              </a:path>
            </a:pathLst>
          </a:custGeom>
          <a:solidFill>
            <a:schemeClr val="lt2"/>
          </a:solidFill>
          <a:ln w="9525" cap="flat" cmpd="sng">
            <a:solidFill>
              <a:schemeClr val="dk2"/>
            </a:solidFill>
            <a:prstDash val="solid"/>
            <a:round/>
            <a:headEnd type="none" w="med" len="med"/>
            <a:tailEnd type="none" w="med" len="med"/>
          </a:ln>
        </p:spPr>
      </p:sp>
      <p:sp>
        <p:nvSpPr>
          <p:cNvPr id="103" name="Google Shape;103;p16"/>
          <p:cNvSpPr/>
          <p:nvPr/>
        </p:nvSpPr>
        <p:spPr>
          <a:xfrm>
            <a:off x="1290860" y="2055049"/>
            <a:ext cx="2983075" cy="697625"/>
          </a:xfrm>
          <a:custGeom>
            <a:avLst/>
            <a:gdLst/>
            <a:ahLst/>
            <a:cxnLst/>
            <a:rect l="l" t="t" r="r" b="b"/>
            <a:pathLst>
              <a:path w="119323" h="27905" extrusionOk="0">
                <a:moveTo>
                  <a:pt x="196" y="26"/>
                </a:moveTo>
                <a:cubicBezTo>
                  <a:pt x="-195" y="0"/>
                  <a:pt x="5095" y="-25"/>
                  <a:pt x="8871" y="230"/>
                </a:cubicBezTo>
                <a:cubicBezTo>
                  <a:pt x="12647" y="485"/>
                  <a:pt x="18379" y="945"/>
                  <a:pt x="22852" y="1557"/>
                </a:cubicBezTo>
                <a:cubicBezTo>
                  <a:pt x="27325" y="2169"/>
                  <a:pt x="30174" y="2708"/>
                  <a:pt x="35711" y="3904"/>
                </a:cubicBezTo>
                <a:cubicBezTo>
                  <a:pt x="41248" y="5100"/>
                  <a:pt x="49824" y="6960"/>
                  <a:pt x="56076" y="8735"/>
                </a:cubicBezTo>
                <a:cubicBezTo>
                  <a:pt x="62328" y="10510"/>
                  <a:pt x="67693" y="12579"/>
                  <a:pt x="73221" y="14552"/>
                </a:cubicBezTo>
                <a:cubicBezTo>
                  <a:pt x="78749" y="16525"/>
                  <a:pt x="84566" y="18617"/>
                  <a:pt x="89243" y="20573"/>
                </a:cubicBezTo>
                <a:cubicBezTo>
                  <a:pt x="93921" y="22529"/>
                  <a:pt x="97493" y="25080"/>
                  <a:pt x="101286" y="26288"/>
                </a:cubicBezTo>
                <a:cubicBezTo>
                  <a:pt x="105079" y="27496"/>
                  <a:pt x="109008" y="27581"/>
                  <a:pt x="112001" y="27819"/>
                </a:cubicBezTo>
                <a:cubicBezTo>
                  <a:pt x="114995" y="28057"/>
                  <a:pt x="119400" y="27717"/>
                  <a:pt x="119247" y="27717"/>
                </a:cubicBezTo>
                <a:cubicBezTo>
                  <a:pt x="119094" y="27717"/>
                  <a:pt x="113277" y="27870"/>
                  <a:pt x="111083" y="27819"/>
                </a:cubicBezTo>
                <a:cubicBezTo>
                  <a:pt x="108889" y="27768"/>
                  <a:pt x="107834" y="27700"/>
                  <a:pt x="106082" y="27411"/>
                </a:cubicBezTo>
                <a:cubicBezTo>
                  <a:pt x="104330" y="27122"/>
                  <a:pt x="102833" y="26969"/>
                  <a:pt x="100571" y="26084"/>
                </a:cubicBezTo>
                <a:cubicBezTo>
                  <a:pt x="98309" y="25200"/>
                  <a:pt x="96098" y="23686"/>
                  <a:pt x="92509" y="22104"/>
                </a:cubicBezTo>
                <a:cubicBezTo>
                  <a:pt x="88920" y="20522"/>
                  <a:pt x="84090" y="18481"/>
                  <a:pt x="79038" y="16593"/>
                </a:cubicBezTo>
                <a:cubicBezTo>
                  <a:pt x="73986" y="14705"/>
                  <a:pt x="66315" y="12205"/>
                  <a:pt x="62199" y="10776"/>
                </a:cubicBezTo>
                <a:cubicBezTo>
                  <a:pt x="58083" y="9347"/>
                  <a:pt x="57845" y="8957"/>
                  <a:pt x="54341" y="8021"/>
                </a:cubicBezTo>
                <a:cubicBezTo>
                  <a:pt x="50837" y="7086"/>
                  <a:pt x="45761" y="6163"/>
                  <a:pt x="41176" y="5163"/>
                </a:cubicBezTo>
                <a:cubicBezTo>
                  <a:pt x="36591" y="4163"/>
                  <a:pt x="31825" y="2818"/>
                  <a:pt x="26832" y="2022"/>
                </a:cubicBezTo>
                <a:cubicBezTo>
                  <a:pt x="21839" y="1226"/>
                  <a:pt x="15657" y="722"/>
                  <a:pt x="11218" y="389"/>
                </a:cubicBezTo>
                <a:cubicBezTo>
                  <a:pt x="6779" y="56"/>
                  <a:pt x="587" y="53"/>
                  <a:pt x="196" y="26"/>
                </a:cubicBezTo>
                <a:close/>
              </a:path>
            </a:pathLst>
          </a:custGeom>
          <a:solidFill>
            <a:schemeClr val="lt2"/>
          </a:solidFill>
          <a:ln w="9525" cap="flat" cmpd="sng">
            <a:solidFill>
              <a:schemeClr val="dk2"/>
            </a:solidFill>
            <a:prstDash val="solid"/>
            <a:round/>
            <a:headEnd type="none" w="med" len="med"/>
            <a:tailEnd type="none" w="med" len="med"/>
          </a:ln>
        </p:spPr>
      </p:sp>
      <p:sp>
        <p:nvSpPr>
          <p:cNvPr id="104" name="Google Shape;104;p16"/>
          <p:cNvSpPr/>
          <p:nvPr/>
        </p:nvSpPr>
        <p:spPr>
          <a:xfrm>
            <a:off x="1367060" y="1978849"/>
            <a:ext cx="2983075" cy="697625"/>
          </a:xfrm>
          <a:custGeom>
            <a:avLst/>
            <a:gdLst/>
            <a:ahLst/>
            <a:cxnLst/>
            <a:rect l="l" t="t" r="r" b="b"/>
            <a:pathLst>
              <a:path w="119323" h="27905" extrusionOk="0">
                <a:moveTo>
                  <a:pt x="196" y="26"/>
                </a:moveTo>
                <a:cubicBezTo>
                  <a:pt x="-195" y="0"/>
                  <a:pt x="5095" y="-25"/>
                  <a:pt x="8871" y="230"/>
                </a:cubicBezTo>
                <a:cubicBezTo>
                  <a:pt x="12647" y="485"/>
                  <a:pt x="18379" y="945"/>
                  <a:pt x="22852" y="1557"/>
                </a:cubicBezTo>
                <a:cubicBezTo>
                  <a:pt x="27325" y="2169"/>
                  <a:pt x="30174" y="2708"/>
                  <a:pt x="35711" y="3904"/>
                </a:cubicBezTo>
                <a:cubicBezTo>
                  <a:pt x="41248" y="5100"/>
                  <a:pt x="49824" y="6960"/>
                  <a:pt x="56076" y="8735"/>
                </a:cubicBezTo>
                <a:cubicBezTo>
                  <a:pt x="62328" y="10510"/>
                  <a:pt x="67693" y="12579"/>
                  <a:pt x="73221" y="14552"/>
                </a:cubicBezTo>
                <a:cubicBezTo>
                  <a:pt x="78749" y="16525"/>
                  <a:pt x="84566" y="18617"/>
                  <a:pt x="89243" y="20573"/>
                </a:cubicBezTo>
                <a:cubicBezTo>
                  <a:pt x="93921" y="22529"/>
                  <a:pt x="97493" y="25080"/>
                  <a:pt x="101286" y="26288"/>
                </a:cubicBezTo>
                <a:cubicBezTo>
                  <a:pt x="105079" y="27496"/>
                  <a:pt x="109008" y="27581"/>
                  <a:pt x="112001" y="27819"/>
                </a:cubicBezTo>
                <a:cubicBezTo>
                  <a:pt x="114995" y="28057"/>
                  <a:pt x="119400" y="27717"/>
                  <a:pt x="119247" y="27717"/>
                </a:cubicBezTo>
                <a:cubicBezTo>
                  <a:pt x="119094" y="27717"/>
                  <a:pt x="113277" y="27870"/>
                  <a:pt x="111083" y="27819"/>
                </a:cubicBezTo>
                <a:cubicBezTo>
                  <a:pt x="108889" y="27768"/>
                  <a:pt x="107834" y="27700"/>
                  <a:pt x="106082" y="27411"/>
                </a:cubicBezTo>
                <a:cubicBezTo>
                  <a:pt x="104330" y="27122"/>
                  <a:pt x="102833" y="26969"/>
                  <a:pt x="100571" y="26084"/>
                </a:cubicBezTo>
                <a:cubicBezTo>
                  <a:pt x="98309" y="25200"/>
                  <a:pt x="96098" y="23686"/>
                  <a:pt x="92509" y="22104"/>
                </a:cubicBezTo>
                <a:cubicBezTo>
                  <a:pt x="88920" y="20522"/>
                  <a:pt x="84090" y="18481"/>
                  <a:pt x="79038" y="16593"/>
                </a:cubicBezTo>
                <a:cubicBezTo>
                  <a:pt x="73986" y="14705"/>
                  <a:pt x="66315" y="12205"/>
                  <a:pt x="62199" y="10776"/>
                </a:cubicBezTo>
                <a:cubicBezTo>
                  <a:pt x="58083" y="9347"/>
                  <a:pt x="57845" y="8957"/>
                  <a:pt x="54341" y="8021"/>
                </a:cubicBezTo>
                <a:cubicBezTo>
                  <a:pt x="50837" y="7086"/>
                  <a:pt x="45761" y="6163"/>
                  <a:pt x="41176" y="5163"/>
                </a:cubicBezTo>
                <a:cubicBezTo>
                  <a:pt x="36591" y="4163"/>
                  <a:pt x="31825" y="2818"/>
                  <a:pt x="26832" y="2022"/>
                </a:cubicBezTo>
                <a:cubicBezTo>
                  <a:pt x="21839" y="1226"/>
                  <a:pt x="15657" y="722"/>
                  <a:pt x="11218" y="389"/>
                </a:cubicBezTo>
                <a:cubicBezTo>
                  <a:pt x="6779" y="56"/>
                  <a:pt x="587" y="53"/>
                  <a:pt x="196" y="26"/>
                </a:cubicBezTo>
                <a:close/>
              </a:path>
            </a:pathLst>
          </a:custGeom>
          <a:solidFill>
            <a:schemeClr val="lt2"/>
          </a:solidFill>
          <a:ln w="9525" cap="flat" cmpd="sng">
            <a:solidFill>
              <a:schemeClr val="dk2"/>
            </a:solidFill>
            <a:prstDash val="solid"/>
            <a:round/>
            <a:headEnd type="none" w="med" len="med"/>
            <a:tailEnd type="none" w="med" len="med"/>
          </a:ln>
        </p:spPr>
      </p:sp>
      <p:cxnSp>
        <p:nvCxnSpPr>
          <p:cNvPr id="105" name="Google Shape;105;p16"/>
          <p:cNvCxnSpPr/>
          <p:nvPr/>
        </p:nvCxnSpPr>
        <p:spPr>
          <a:xfrm rot="10800000" flipH="1">
            <a:off x="138250" y="2052925"/>
            <a:ext cx="1072200" cy="2592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106" name="Google Shape;106;p16"/>
          <p:cNvCxnSpPr/>
          <p:nvPr/>
        </p:nvCxnSpPr>
        <p:spPr>
          <a:xfrm rot="10800000" flipH="1">
            <a:off x="138250" y="1976725"/>
            <a:ext cx="1072200" cy="2592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107" name="Google Shape;107;p16"/>
          <p:cNvCxnSpPr/>
          <p:nvPr/>
        </p:nvCxnSpPr>
        <p:spPr>
          <a:xfrm>
            <a:off x="1199150" y="1977700"/>
            <a:ext cx="242400" cy="2700"/>
          </a:xfrm>
          <a:prstGeom prst="straightConnector1">
            <a:avLst/>
          </a:prstGeom>
          <a:noFill/>
          <a:ln w="9525" cap="flat" cmpd="sng">
            <a:solidFill>
              <a:schemeClr val="dk2"/>
            </a:solidFill>
            <a:prstDash val="solid"/>
            <a:round/>
            <a:headEnd type="none" w="med" len="med"/>
            <a:tailEnd type="none" w="med" len="med"/>
          </a:ln>
        </p:spPr>
      </p:cxnSp>
      <p:cxnSp>
        <p:nvCxnSpPr>
          <p:cNvPr id="108" name="Google Shape;108;p16"/>
          <p:cNvCxnSpPr/>
          <p:nvPr/>
        </p:nvCxnSpPr>
        <p:spPr>
          <a:xfrm>
            <a:off x="1199150" y="2053900"/>
            <a:ext cx="242400" cy="2700"/>
          </a:xfrm>
          <a:prstGeom prst="straightConnector1">
            <a:avLst/>
          </a:prstGeom>
          <a:noFill/>
          <a:ln w="9525" cap="flat" cmpd="sng">
            <a:solidFill>
              <a:schemeClr val="dk2"/>
            </a:solidFill>
            <a:prstDash val="solid"/>
            <a:round/>
            <a:headEnd type="none" w="med" len="med"/>
            <a:tailEnd type="none" w="med" len="med"/>
          </a:ln>
        </p:spPr>
      </p:cxnSp>
      <p:cxnSp>
        <p:nvCxnSpPr>
          <p:cNvPr id="109" name="Google Shape;109;p16"/>
          <p:cNvCxnSpPr/>
          <p:nvPr/>
        </p:nvCxnSpPr>
        <p:spPr>
          <a:xfrm>
            <a:off x="1199150" y="2130100"/>
            <a:ext cx="242400" cy="2700"/>
          </a:xfrm>
          <a:prstGeom prst="straightConnector1">
            <a:avLst/>
          </a:prstGeom>
          <a:noFill/>
          <a:ln w="9525" cap="flat" cmpd="sng">
            <a:solidFill>
              <a:schemeClr val="dk2"/>
            </a:solidFill>
            <a:prstDash val="solid"/>
            <a:round/>
            <a:headEnd type="none" w="med" len="med"/>
            <a:tailEnd type="none" w="med" len="med"/>
          </a:ln>
        </p:spPr>
      </p:cxnSp>
      <p:pic>
        <p:nvPicPr>
          <p:cNvPr id="110" name="Google Shape;110;p16"/>
          <p:cNvPicPr preferRelativeResize="0"/>
          <p:nvPr/>
        </p:nvPicPr>
        <p:blipFill>
          <a:blip r:embed="rId5">
            <a:alphaModFix/>
          </a:blip>
          <a:stretch>
            <a:fillRect/>
          </a:stretch>
        </p:blipFill>
        <p:spPr>
          <a:xfrm>
            <a:off x="4720200" y="2776161"/>
            <a:ext cx="3209349" cy="1449051"/>
          </a:xfrm>
          <a:prstGeom prst="rect">
            <a:avLst/>
          </a:prstGeom>
          <a:noFill/>
          <a:ln>
            <a:noFill/>
          </a:ln>
        </p:spPr>
      </p:pic>
      <p:cxnSp>
        <p:nvCxnSpPr>
          <p:cNvPr id="3" name="Verbindingslijn: gebogen 2">
            <a:extLst>
              <a:ext uri="{FF2B5EF4-FFF2-40B4-BE49-F238E27FC236}">
                <a16:creationId xmlns:a16="http://schemas.microsoft.com/office/drawing/2014/main" id="{278BEF47-B661-4233-8CEB-CAEDE5B6AA7D}"/>
              </a:ext>
            </a:extLst>
          </p:cNvPr>
          <p:cNvCxnSpPr>
            <a:cxnSpLocks/>
          </p:cNvCxnSpPr>
          <p:nvPr/>
        </p:nvCxnSpPr>
        <p:spPr>
          <a:xfrm rot="10800000" flipV="1">
            <a:off x="3416590" y="2129124"/>
            <a:ext cx="1303614" cy="988264"/>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Verbindingslijn: gebogen 35">
            <a:extLst>
              <a:ext uri="{FF2B5EF4-FFF2-40B4-BE49-F238E27FC236}">
                <a16:creationId xmlns:a16="http://schemas.microsoft.com/office/drawing/2014/main" id="{76A297BA-153F-4564-BDFB-706D5212B037}"/>
              </a:ext>
            </a:extLst>
          </p:cNvPr>
          <p:cNvCxnSpPr>
            <a:cxnSpLocks/>
          </p:cNvCxnSpPr>
          <p:nvPr/>
        </p:nvCxnSpPr>
        <p:spPr>
          <a:xfrm rot="10800000" flipV="1">
            <a:off x="3082284" y="1840611"/>
            <a:ext cx="1637917" cy="418114"/>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WhatsApp Audio 2018-11-18 at 11.57.35">
            <a:hlinkClick r:id="" action="ppaction://media"/>
            <a:extLst>
              <a:ext uri="{FF2B5EF4-FFF2-40B4-BE49-F238E27FC236}">
                <a16:creationId xmlns:a16="http://schemas.microsoft.com/office/drawing/2014/main" id="{32184F83-F033-471C-A685-47D39F3C74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4617" y="196125"/>
            <a:ext cx="55419" cy="5541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DRS spoiler</a:t>
            </a:r>
            <a:endParaRPr/>
          </a:p>
        </p:txBody>
      </p:sp>
      <p:sp>
        <p:nvSpPr>
          <p:cNvPr id="116" name="Google Shape;116;p17"/>
          <p:cNvSpPr txBox="1">
            <a:spLocks noGrp="1"/>
          </p:cNvSpPr>
          <p:nvPr>
            <p:ph type="body" idx="1"/>
          </p:nvPr>
        </p:nvSpPr>
        <p:spPr>
          <a:xfrm>
            <a:off x="4644675" y="272325"/>
            <a:ext cx="4166400" cy="4098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nl" sz="2000"/>
              <a:t>Formule 1</a:t>
            </a:r>
            <a:endParaRPr sz="2000"/>
          </a:p>
          <a:p>
            <a:pPr marL="457200" lvl="0" indent="-355600" algn="l" rtl="0">
              <a:spcBef>
                <a:spcPts val="0"/>
              </a:spcBef>
              <a:spcAft>
                <a:spcPts val="0"/>
              </a:spcAft>
              <a:buSzPts val="2000"/>
              <a:buChar char="❏"/>
            </a:pPr>
            <a:r>
              <a:rPr lang="nl" sz="2000"/>
              <a:t>Drag Reduction System</a:t>
            </a:r>
            <a:endParaRPr sz="2000"/>
          </a:p>
          <a:p>
            <a:pPr marL="457200" lvl="0" indent="-355600" algn="l" rtl="0">
              <a:spcBef>
                <a:spcPts val="0"/>
              </a:spcBef>
              <a:spcAft>
                <a:spcPts val="0"/>
              </a:spcAft>
              <a:buSzPts val="2000"/>
              <a:buChar char="❏"/>
            </a:pPr>
            <a:r>
              <a:rPr lang="nl" sz="2000"/>
              <a:t>Bochten</a:t>
            </a:r>
            <a:endParaRPr sz="2000"/>
          </a:p>
        </p:txBody>
      </p:sp>
      <p:pic>
        <p:nvPicPr>
          <p:cNvPr id="117" name="Google Shape;117;p17"/>
          <p:cNvPicPr preferRelativeResize="0"/>
          <p:nvPr/>
        </p:nvPicPr>
        <p:blipFill>
          <a:blip r:embed="rId5">
            <a:alphaModFix/>
          </a:blip>
          <a:stretch>
            <a:fillRect/>
          </a:stretch>
        </p:blipFill>
        <p:spPr>
          <a:xfrm>
            <a:off x="464702" y="3222844"/>
            <a:ext cx="2352675" cy="1554256"/>
          </a:xfrm>
          <a:prstGeom prst="rect">
            <a:avLst/>
          </a:prstGeom>
          <a:noFill/>
          <a:ln>
            <a:noFill/>
          </a:ln>
        </p:spPr>
      </p:pic>
      <p:pic>
        <p:nvPicPr>
          <p:cNvPr id="118" name="Google Shape;118;p17"/>
          <p:cNvPicPr preferRelativeResize="0"/>
          <p:nvPr/>
        </p:nvPicPr>
        <p:blipFill>
          <a:blip r:embed="rId6">
            <a:alphaModFix/>
          </a:blip>
          <a:stretch>
            <a:fillRect/>
          </a:stretch>
        </p:blipFill>
        <p:spPr>
          <a:xfrm>
            <a:off x="464688" y="1425350"/>
            <a:ext cx="2352675" cy="1676400"/>
          </a:xfrm>
          <a:prstGeom prst="rect">
            <a:avLst/>
          </a:prstGeom>
          <a:noFill/>
          <a:ln>
            <a:noFill/>
          </a:ln>
        </p:spPr>
      </p:pic>
      <p:pic>
        <p:nvPicPr>
          <p:cNvPr id="119" name="Google Shape;119;p17"/>
          <p:cNvPicPr preferRelativeResize="0"/>
          <p:nvPr/>
        </p:nvPicPr>
        <p:blipFill>
          <a:blip r:embed="rId7">
            <a:alphaModFix/>
          </a:blip>
          <a:stretch>
            <a:fillRect/>
          </a:stretch>
        </p:blipFill>
        <p:spPr>
          <a:xfrm>
            <a:off x="3938000" y="3202095"/>
            <a:ext cx="3706500" cy="1549579"/>
          </a:xfrm>
          <a:prstGeom prst="rect">
            <a:avLst/>
          </a:prstGeom>
          <a:noFill/>
          <a:ln>
            <a:noFill/>
          </a:ln>
        </p:spPr>
      </p:pic>
      <p:pic>
        <p:nvPicPr>
          <p:cNvPr id="120" name="Google Shape;120;p17"/>
          <p:cNvPicPr preferRelativeResize="0"/>
          <p:nvPr/>
        </p:nvPicPr>
        <p:blipFill>
          <a:blip r:embed="rId8">
            <a:alphaModFix/>
          </a:blip>
          <a:stretch>
            <a:fillRect/>
          </a:stretch>
        </p:blipFill>
        <p:spPr>
          <a:xfrm>
            <a:off x="3954537" y="1425349"/>
            <a:ext cx="3673423" cy="1676400"/>
          </a:xfrm>
          <a:prstGeom prst="rect">
            <a:avLst/>
          </a:prstGeom>
          <a:noFill/>
          <a:ln>
            <a:noFill/>
          </a:ln>
        </p:spPr>
      </p:pic>
      <p:cxnSp>
        <p:nvCxnSpPr>
          <p:cNvPr id="121" name="Google Shape;121;p17"/>
          <p:cNvCxnSpPr/>
          <p:nvPr/>
        </p:nvCxnSpPr>
        <p:spPr>
          <a:xfrm rot="10800000" flipH="1">
            <a:off x="3000525" y="2331850"/>
            <a:ext cx="765300" cy="10200"/>
          </a:xfrm>
          <a:prstGeom prst="straightConnector1">
            <a:avLst/>
          </a:prstGeom>
          <a:noFill/>
          <a:ln w="38100" cap="flat" cmpd="sng">
            <a:solidFill>
              <a:schemeClr val="lt1"/>
            </a:solidFill>
            <a:prstDash val="solid"/>
            <a:round/>
            <a:headEnd type="none" w="med" len="med"/>
            <a:tailEnd type="triangle" w="med" len="med"/>
          </a:ln>
        </p:spPr>
      </p:cxnSp>
      <p:cxnSp>
        <p:nvCxnSpPr>
          <p:cNvPr id="122" name="Google Shape;122;p17"/>
          <p:cNvCxnSpPr/>
          <p:nvPr/>
        </p:nvCxnSpPr>
        <p:spPr>
          <a:xfrm rot="10800000" flipH="1">
            <a:off x="3000525" y="3932050"/>
            <a:ext cx="765300" cy="10200"/>
          </a:xfrm>
          <a:prstGeom prst="straightConnector1">
            <a:avLst/>
          </a:prstGeom>
          <a:noFill/>
          <a:ln w="38100" cap="flat" cmpd="sng">
            <a:solidFill>
              <a:schemeClr val="lt1"/>
            </a:solidFill>
            <a:prstDash val="solid"/>
            <a:round/>
            <a:headEnd type="none" w="med" len="med"/>
            <a:tailEnd type="triangle" w="med" len="med"/>
          </a:ln>
        </p:spPr>
      </p:cxnSp>
      <p:pic>
        <p:nvPicPr>
          <p:cNvPr id="2" name="WhatsApp Audio 2018-11-18 at 11.57.45">
            <a:hlinkClick r:id="" action="ppaction://media"/>
            <a:extLst>
              <a:ext uri="{FF2B5EF4-FFF2-40B4-BE49-F238E27FC236}">
                <a16:creationId xmlns:a16="http://schemas.microsoft.com/office/drawing/2014/main" id="{DE779A1F-8B9F-44C3-ACD6-7C0BD1F63F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21596" y="2821346"/>
            <a:ext cx="55204" cy="5520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414963" y="253200"/>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bedankt voor jullie tijd</a:t>
            </a:r>
            <a:endParaRPr/>
          </a:p>
        </p:txBody>
      </p:sp>
      <p:sp>
        <p:nvSpPr>
          <p:cNvPr id="145" name="Google Shape;145;p20"/>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nl" sz="3000" dirty="0"/>
              <a:t>We hopen dat jullie iets in ons idee zien, en hopelijk tot de finale!</a:t>
            </a:r>
            <a:endParaRPr sz="3000" dirty="0"/>
          </a:p>
        </p:txBody>
      </p:sp>
      <p:pic>
        <p:nvPicPr>
          <p:cNvPr id="146" name="Google Shape;146;p20"/>
          <p:cNvPicPr preferRelativeResize="0"/>
          <p:nvPr/>
        </p:nvPicPr>
        <p:blipFill>
          <a:blip r:embed="rId5">
            <a:alphaModFix/>
          </a:blip>
          <a:stretch>
            <a:fillRect/>
          </a:stretch>
        </p:blipFill>
        <p:spPr>
          <a:xfrm>
            <a:off x="518200" y="2187200"/>
            <a:ext cx="3500024" cy="2334489"/>
          </a:xfrm>
          <a:prstGeom prst="rect">
            <a:avLst/>
          </a:prstGeom>
          <a:noFill/>
          <a:ln>
            <a:noFill/>
          </a:ln>
        </p:spPr>
      </p:pic>
      <p:pic>
        <p:nvPicPr>
          <p:cNvPr id="1026" name="Picture 2" descr="Afbeeldingsresultaat voor ping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245" y="4352361"/>
            <a:ext cx="102488" cy="169328"/>
          </a:xfrm>
          <a:prstGeom prst="rect">
            <a:avLst/>
          </a:prstGeom>
          <a:noFill/>
          <a:extLst>
            <a:ext uri="{909E8E84-426E-40DD-AFC4-6F175D3DCCD1}">
              <a14:hiddenFill xmlns:a14="http://schemas.microsoft.com/office/drawing/2010/main">
                <a:solidFill>
                  <a:srgbClr val="FFFFFF"/>
                </a:solidFill>
              </a14:hiddenFill>
            </a:ext>
          </a:extLst>
        </p:spPr>
      </p:pic>
      <p:pic>
        <p:nvPicPr>
          <p:cNvPr id="2" name="WhatsApp Audio 2018-11-18 at 12.00.48">
            <a:hlinkClick r:id="" action="ppaction://media"/>
            <a:extLst>
              <a:ext uri="{FF2B5EF4-FFF2-40B4-BE49-F238E27FC236}">
                <a16:creationId xmlns:a16="http://schemas.microsoft.com/office/drawing/2014/main" id="{1E8A403D-7A73-46BF-AE41-9FE86941FF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4747914" y="2395835"/>
            <a:ext cx="45719" cy="457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390</Words>
  <Application>Microsoft Office PowerPoint</Application>
  <PresentationFormat>Diavoorstelling (16:9)</PresentationFormat>
  <Paragraphs>55</Paragraphs>
  <Slides>9</Slides>
  <Notes>9</Notes>
  <HiddenSlides>0</HiddenSlides>
  <MMClips>9</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Roboto</vt:lpstr>
      <vt:lpstr>Merriweather</vt:lpstr>
      <vt:lpstr>Wingdings</vt:lpstr>
      <vt:lpstr>Arial</vt:lpstr>
      <vt:lpstr>Paradigm</vt:lpstr>
      <vt:lpstr> </vt:lpstr>
      <vt:lpstr> The Carboncar </vt:lpstr>
      <vt:lpstr>inhoud:  De helling Aanhaakmechanisme De auto DRS spoiler Vliegtuigvleugel </vt:lpstr>
      <vt:lpstr>De helling</vt:lpstr>
      <vt:lpstr>Aanhaak mechanisme</vt:lpstr>
      <vt:lpstr>de auto</vt:lpstr>
      <vt:lpstr>Vliegtuigvleugel</vt:lpstr>
      <vt:lpstr>DRS spoiler</vt:lpstr>
      <vt:lpstr>bedankt voor jullie tijd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Carboncar</dc:title>
  <dc:creator>Emiel</dc:creator>
  <cp:lastModifiedBy>Lagerweij, Emiel</cp:lastModifiedBy>
  <cp:revision>26</cp:revision>
  <dcterms:modified xsi:type="dcterms:W3CDTF">2018-11-18T17:54:28Z</dcterms:modified>
</cp:coreProperties>
</file>