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A92BC41-5AE1-432E-87C7-12BF9E03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A5A462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1495" y="1179095"/>
            <a:ext cx="5956353" cy="3404488"/>
          </a:xfrm>
        </p:spPr>
        <p:txBody>
          <a:bodyPr>
            <a:normAutofit/>
          </a:bodyPr>
          <a:lstStyle/>
          <a:p>
            <a:pPr algn="l"/>
            <a:r>
              <a:rPr lang="en-GB" sz="4800">
                <a:solidFill>
                  <a:srgbClr val="FFFFFF"/>
                </a:solidFill>
                <a:cs typeface="Calibri Light"/>
              </a:rPr>
              <a:t>0&amp;0 Artcadia</a:t>
            </a:r>
            <a:endParaRPr lang="en-GB" sz="4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1495" y="4866870"/>
            <a:ext cx="5956353" cy="12472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dirty="0">
                <a:solidFill>
                  <a:srgbClr val="FFFFFF"/>
                </a:solidFill>
                <a:cs typeface="Calibri"/>
              </a:rPr>
              <a:t>Thema: </a:t>
            </a:r>
            <a:r>
              <a:rPr lang="en-GB" dirty="0" err="1">
                <a:solidFill>
                  <a:srgbClr val="FFFFFF"/>
                </a:solidFill>
                <a:cs typeface="Calibri"/>
              </a:rPr>
              <a:t>gebouwen</a:t>
            </a:r>
            <a:r>
              <a:rPr lang="en-GB" dirty="0">
                <a:solidFill>
                  <a:srgbClr val="FFFFFF"/>
                </a:solidFill>
                <a:cs typeface="Calibri"/>
              </a:rPr>
              <a:t>.</a:t>
            </a:r>
          </a:p>
          <a:p>
            <a:pPr algn="l"/>
            <a:r>
              <a:rPr lang="en-GB" dirty="0">
                <a:solidFill>
                  <a:srgbClr val="FFFFFF"/>
                </a:solidFill>
                <a:cs typeface="Calibri"/>
              </a:rPr>
              <a:t>Naam: De </a:t>
            </a:r>
            <a:r>
              <a:rPr lang="en-GB" dirty="0" err="1">
                <a:solidFill>
                  <a:srgbClr val="FFFFFF"/>
                </a:solidFill>
                <a:cs typeface="Calibri"/>
              </a:rPr>
              <a:t>nieuwe</a:t>
            </a:r>
            <a:r>
              <a:rPr lang="en-GB" dirty="0">
                <a:solidFill>
                  <a:srgbClr val="FFFFFF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FFFFFF"/>
                </a:solidFill>
                <a:cs typeface="Calibri"/>
              </a:rPr>
              <a:t>Watertoren</a:t>
            </a:r>
            <a:endParaRPr lang="en-GB" dirty="0">
              <a:solidFill>
                <a:srgbClr val="FFFFFF"/>
              </a:solidFill>
              <a:cs typeface="Calibri"/>
            </a:endParaRPr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DC0E1208-0B30-4396-AE7C-AEBFFAEE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28D1AF-B6EC-906F-4848-5DAAAB1F09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6" r="5996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A62E4-91FE-2DC4-FE7C-19915C36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>
                <a:cs typeface="Calibri Light"/>
              </a:rPr>
              <a:t>Wie </a:t>
            </a:r>
            <a:r>
              <a:rPr lang="en-GB" dirty="0" err="1">
                <a:cs typeface="Calibri Light"/>
              </a:rPr>
              <a:t>zijn</a:t>
            </a:r>
            <a:r>
              <a:rPr lang="en-GB" dirty="0">
                <a:cs typeface="Calibri Light"/>
              </a:rPr>
              <a:t> </a:t>
            </a:r>
            <a:r>
              <a:rPr lang="en-GB" dirty="0" err="1">
                <a:cs typeface="Calibri Light"/>
              </a:rPr>
              <a:t>wij</a:t>
            </a:r>
            <a:r>
              <a:rPr lang="en-GB" dirty="0">
                <a:cs typeface="Calibri Light"/>
              </a:rPr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B11C4-7A29-EFCA-4590-EBCD8D7E8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000" dirty="0">
                <a:cs typeface="Calibri"/>
              </a:rPr>
              <a:t>Hoi </a:t>
            </a:r>
            <a:r>
              <a:rPr lang="en-GB" sz="2000" dirty="0" err="1">
                <a:cs typeface="Calibri"/>
              </a:rPr>
              <a:t>ik</a:t>
            </a:r>
            <a:r>
              <a:rPr lang="en-GB" sz="2000" dirty="0">
                <a:cs typeface="Calibri"/>
              </a:rPr>
              <a:t> ben Mees </a:t>
            </a:r>
            <a:r>
              <a:rPr lang="en-GB" sz="2000" dirty="0" err="1">
                <a:cs typeface="Calibri"/>
              </a:rPr>
              <a:t>en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ik</a:t>
            </a:r>
            <a:r>
              <a:rPr lang="en-GB" sz="2000" dirty="0">
                <a:cs typeface="Calibri"/>
              </a:rPr>
              <a:t> ben de </a:t>
            </a:r>
            <a:r>
              <a:rPr lang="en-GB" sz="2000" dirty="0" err="1">
                <a:cs typeface="Calibri"/>
              </a:rPr>
              <a:t>teamleider</a:t>
            </a:r>
            <a:r>
              <a:rPr lang="en-GB" sz="2000" dirty="0">
                <a:cs typeface="Calibri"/>
              </a:rPr>
              <a:t>. </a:t>
            </a:r>
            <a:r>
              <a:rPr lang="en-GB" sz="2000" dirty="0" err="1">
                <a:cs typeface="Calibri"/>
              </a:rPr>
              <a:t>Ik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en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mijn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groepje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hebben</a:t>
            </a:r>
            <a:r>
              <a:rPr lang="en-GB" sz="2000" dirty="0">
                <a:cs typeface="Calibri"/>
              </a:rPr>
              <a:t> het </a:t>
            </a:r>
            <a:r>
              <a:rPr lang="en-GB" sz="2000" dirty="0" err="1">
                <a:cs typeface="Calibri"/>
              </a:rPr>
              <a:t>thema</a:t>
            </a:r>
            <a:r>
              <a:rPr lang="en-GB" sz="2000" dirty="0">
                <a:cs typeface="Calibri"/>
              </a:rPr>
              <a:t>: </a:t>
            </a:r>
            <a:r>
              <a:rPr lang="en-GB" sz="2000" dirty="0" err="1">
                <a:cs typeface="Calibri"/>
              </a:rPr>
              <a:t>Gebouwen</a:t>
            </a:r>
            <a:r>
              <a:rPr lang="en-GB" sz="2000" dirty="0">
                <a:cs typeface="Calibri"/>
              </a:rPr>
              <a:t>. </a:t>
            </a:r>
            <a:r>
              <a:rPr lang="en-GB" sz="2000" dirty="0" err="1">
                <a:cs typeface="Calibri"/>
              </a:rPr>
              <a:t>Dit</a:t>
            </a:r>
            <a:r>
              <a:rPr lang="en-GB" sz="2000" dirty="0">
                <a:cs typeface="Calibri"/>
              </a:rPr>
              <a:t> is </a:t>
            </a:r>
            <a:r>
              <a:rPr lang="en-GB" sz="2000" dirty="0" err="1">
                <a:cs typeface="Calibri"/>
              </a:rPr>
              <a:t>mijn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groepje</a:t>
            </a:r>
            <a:r>
              <a:rPr lang="en-GB" sz="2000" dirty="0">
                <a:cs typeface="Calibri"/>
              </a:rPr>
              <a:t>:</a:t>
            </a:r>
          </a:p>
          <a:p>
            <a:r>
              <a:rPr lang="en-GB" sz="2000" dirty="0">
                <a:cs typeface="Calibri"/>
              </a:rPr>
              <a:t>Ziyad</a:t>
            </a:r>
          </a:p>
          <a:p>
            <a:r>
              <a:rPr lang="en-GB" sz="2000" dirty="0" err="1">
                <a:cs typeface="Calibri"/>
              </a:rPr>
              <a:t>Aysar</a:t>
            </a:r>
            <a:endParaRPr lang="en-GB" sz="2000" dirty="0">
              <a:cs typeface="Calibri"/>
            </a:endParaRPr>
          </a:p>
          <a:p>
            <a:r>
              <a:rPr lang="en-GB" sz="2000" dirty="0">
                <a:cs typeface="Calibri"/>
              </a:rPr>
              <a:t>Rafael</a:t>
            </a:r>
          </a:p>
          <a:p>
            <a:r>
              <a:rPr lang="en-GB" sz="2000" dirty="0">
                <a:cs typeface="Calibri"/>
              </a:rPr>
              <a:t>Sep</a:t>
            </a:r>
          </a:p>
        </p:txBody>
      </p:sp>
      <p:pic>
        <p:nvPicPr>
          <p:cNvPr id="4" name="Picture 4" descr="Text, shape, arrow&#10;&#10;Description automatically generated">
            <a:extLst>
              <a:ext uri="{FF2B5EF4-FFF2-40B4-BE49-F238E27FC236}">
                <a16:creationId xmlns:a16="http://schemas.microsoft.com/office/drawing/2014/main" id="{BAEB54C1-F34D-981A-D55B-911531700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710119"/>
            <a:ext cx="4788505" cy="2705504"/>
          </a:xfrm>
          <a:prstGeom prst="rect">
            <a:avLst/>
          </a:prstGeom>
        </p:spPr>
      </p:pic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558,597 Dark Water Stock Photos, Pictures &amp; Royalty-Free Images - iStock">
            <a:extLst>
              <a:ext uri="{FF2B5EF4-FFF2-40B4-BE49-F238E27FC236}">
                <a16:creationId xmlns:a16="http://schemas.microsoft.com/office/drawing/2014/main" id="{0C38E2EE-35F7-F505-B73D-843948F00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" r="21992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A62E4-91FE-2DC4-FE7C-19915C36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2800">
                <a:cs typeface="Calibri Light"/>
              </a:rPr>
              <a:t>Probleem</a:t>
            </a:r>
            <a:endParaRPr lang="en-GB" sz="280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B11C4-7A29-EFCA-4590-EBCD8D7E8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36" y="2752345"/>
            <a:ext cx="4414266" cy="3639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1800" dirty="0">
                <a:cs typeface="Calibri"/>
              </a:rPr>
              <a:t>De zeespiegel stijgt en steden worden voller. Op en onder water is ruimte genoeg en is ook energie, water en licht genoeg. </a:t>
            </a:r>
          </a:p>
          <a:p>
            <a:pPr marL="0" indent="0">
              <a:buNone/>
            </a:pPr>
            <a:endParaRPr lang="nl-NL" sz="1800" dirty="0">
              <a:cs typeface="Calibri"/>
            </a:endParaRPr>
          </a:p>
          <a:p>
            <a:pPr marL="0" indent="0">
              <a:buNone/>
            </a:pPr>
            <a:r>
              <a:rPr lang="nl-NL" sz="1800" dirty="0">
                <a:cs typeface="Calibri"/>
              </a:rPr>
              <a:t>Het probleem is wel dat onderwatergebouwen duur zijn omdat ze omhoog drijven door de waterdruk en licht niet tot op de bodem schijnt. </a:t>
            </a:r>
            <a:endParaRPr lang="en-GB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3995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1C600C-8EED-5B2C-E779-04F713CC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6" cy="26655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7200" dirty="0" err="1">
                <a:solidFill>
                  <a:schemeClr val="bg1"/>
                </a:solidFill>
              </a:rPr>
              <a:t>Oplossing</a:t>
            </a:r>
            <a:r>
              <a:rPr lang="en-US" sz="7200" dirty="0">
                <a:solidFill>
                  <a:schemeClr val="bg1"/>
                </a:solidFill>
              </a:rPr>
              <a:t>:</a:t>
            </a:r>
            <a:br>
              <a:rPr lang="en-US" sz="7200" dirty="0">
                <a:solidFill>
                  <a:schemeClr val="bg1"/>
                </a:solidFill>
              </a:rPr>
            </a:br>
            <a:br>
              <a:rPr lang="en-US" sz="7200" dirty="0">
                <a:solidFill>
                  <a:schemeClr val="bg1"/>
                </a:solidFill>
              </a:rPr>
            </a:br>
            <a:r>
              <a:rPr lang="en-US" sz="7200" dirty="0">
                <a:solidFill>
                  <a:schemeClr val="bg1"/>
                </a:solidFill>
              </a:rPr>
              <a:t>De </a:t>
            </a:r>
            <a:r>
              <a:rPr lang="en-US" sz="7200" dirty="0" err="1">
                <a:solidFill>
                  <a:schemeClr val="bg1"/>
                </a:solidFill>
              </a:rPr>
              <a:t>nieuwe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Watertoren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5" name="Tijdelijke aanduiding voor inhoud 4" descr="Afbeelding met speelgoed, automaat&#10;&#10;Automatisch gegenereerde beschrijving">
            <a:extLst>
              <a:ext uri="{FF2B5EF4-FFF2-40B4-BE49-F238E27FC236}">
                <a16:creationId xmlns:a16="http://schemas.microsoft.com/office/drawing/2014/main" id="{6E97322B-4990-AA4A-9FB8-E9F10A940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0" r="2" b="2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962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5798C-1A8F-F913-5ED3-6F21165F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GB" dirty="0" err="1">
                <a:cs typeface="Calibri Light"/>
              </a:rPr>
              <a:t>Samenvatting</a:t>
            </a:r>
            <a:r>
              <a:rPr lang="en-GB" dirty="0">
                <a:cs typeface="Calibri Light"/>
              </a:rPr>
              <a:t> van </a:t>
            </a:r>
            <a:r>
              <a:rPr lang="en-GB" dirty="0" err="1">
                <a:cs typeface="Calibri Light"/>
              </a:rPr>
              <a:t>ons</a:t>
            </a:r>
            <a:r>
              <a:rPr lang="en-GB" dirty="0">
                <a:cs typeface="Calibri Light"/>
              </a:rPr>
              <a:t> </a:t>
            </a:r>
            <a:r>
              <a:rPr lang="en-GB" dirty="0" err="1">
                <a:cs typeface="Calibri Light"/>
              </a:rPr>
              <a:t>gebouw</a:t>
            </a:r>
            <a:endParaRPr lang="en-GB" dirty="0" err="1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46E8DD89-09F3-7CD2-44E1-B562204DF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030590"/>
            <a:ext cx="3425957" cy="47963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CD81E-8D91-3107-5BEB-62FD65AEC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000" dirty="0" err="1">
                <a:ea typeface="+mn-lt"/>
                <a:cs typeface="+mn-lt"/>
              </a:rPr>
              <a:t>Wij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hebben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een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ervoor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gekozen</a:t>
            </a:r>
            <a:r>
              <a:rPr lang="en-GB" sz="2000" dirty="0">
                <a:ea typeface="+mn-lt"/>
                <a:cs typeface="+mn-lt"/>
              </a:rPr>
              <a:t> om </a:t>
            </a:r>
            <a:r>
              <a:rPr lang="en-GB" sz="2000" dirty="0" err="1">
                <a:ea typeface="+mn-lt"/>
                <a:cs typeface="+mn-lt"/>
              </a:rPr>
              <a:t>een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gebouw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te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maken</a:t>
            </a:r>
            <a:r>
              <a:rPr lang="en-GB" sz="2000" dirty="0">
                <a:ea typeface="+mn-lt"/>
                <a:cs typeface="+mn-lt"/>
              </a:rPr>
              <a:t> in water, </a:t>
            </a:r>
            <a:r>
              <a:rPr lang="en-GB" sz="2000" dirty="0" err="1">
                <a:ea typeface="+mn-lt"/>
                <a:cs typeface="+mn-lt"/>
              </a:rPr>
              <a:t>zodat</a:t>
            </a:r>
            <a:r>
              <a:rPr lang="en-GB" sz="2000" dirty="0">
                <a:ea typeface="+mn-lt"/>
                <a:cs typeface="+mn-lt"/>
              </a:rPr>
              <a:t> er </a:t>
            </a:r>
            <a:r>
              <a:rPr lang="en-GB" sz="2000" dirty="0" err="1">
                <a:ea typeface="+mn-lt"/>
                <a:cs typeface="+mn-lt"/>
              </a:rPr>
              <a:t>veel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meer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ruimtes</a:t>
            </a:r>
            <a:r>
              <a:rPr lang="en-GB" sz="2000" dirty="0">
                <a:ea typeface="+mn-lt"/>
                <a:cs typeface="+mn-lt"/>
              </a:rPr>
              <a:t> op het land </a:t>
            </a:r>
            <a:r>
              <a:rPr lang="en-GB" sz="2000" dirty="0" err="1">
                <a:ea typeface="+mn-lt"/>
                <a:cs typeface="+mn-lt"/>
              </a:rPr>
              <a:t>beschikbaar</a:t>
            </a:r>
            <a:r>
              <a:rPr lang="en-GB" sz="2000" dirty="0">
                <a:ea typeface="+mn-lt"/>
                <a:cs typeface="+mn-lt"/>
              </a:rPr>
              <a:t> is, </a:t>
            </a:r>
            <a:r>
              <a:rPr lang="en-GB" sz="2000" dirty="0" err="1">
                <a:ea typeface="+mn-lt"/>
                <a:cs typeface="+mn-lt"/>
              </a:rPr>
              <a:t>goed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voor</a:t>
            </a:r>
            <a:r>
              <a:rPr lang="en-GB" sz="2000" dirty="0">
                <a:ea typeface="+mn-lt"/>
                <a:cs typeface="+mn-lt"/>
              </a:rPr>
              <a:t> het milieu </a:t>
            </a:r>
            <a:r>
              <a:rPr lang="en-GB" sz="2000" dirty="0" err="1">
                <a:ea typeface="+mn-lt"/>
                <a:cs typeface="+mn-lt"/>
              </a:rPr>
              <a:t>en</a:t>
            </a:r>
            <a:r>
              <a:rPr lang="en-GB" sz="2000" dirty="0">
                <a:ea typeface="+mn-lt"/>
                <a:cs typeface="+mn-lt"/>
              </a:rPr>
              <a:t> </a:t>
            </a:r>
            <a:r>
              <a:rPr lang="en-GB" sz="2000" dirty="0" err="1">
                <a:ea typeface="+mn-lt"/>
                <a:cs typeface="+mn-lt"/>
              </a:rPr>
              <a:t>voor</a:t>
            </a:r>
            <a:r>
              <a:rPr lang="en-GB" sz="2000" dirty="0">
                <a:ea typeface="+mn-lt"/>
                <a:cs typeface="+mn-lt"/>
              </a:rPr>
              <a:t> de </a:t>
            </a:r>
            <a:r>
              <a:rPr lang="en-GB" sz="2000" dirty="0" err="1">
                <a:ea typeface="+mn-lt"/>
                <a:cs typeface="+mn-lt"/>
              </a:rPr>
              <a:t>ultrafiltratie</a:t>
            </a:r>
            <a:r>
              <a:rPr lang="en-GB" sz="2000" dirty="0">
                <a:ea typeface="+mn-lt"/>
                <a:cs typeface="+mn-lt"/>
              </a:rPr>
              <a:t>. De </a:t>
            </a:r>
            <a:r>
              <a:rPr lang="en-GB" sz="2000" dirty="0" err="1">
                <a:ea typeface="+mn-lt"/>
                <a:cs typeface="+mn-lt"/>
              </a:rPr>
              <a:t>ultrafiltratie</a:t>
            </a:r>
            <a:r>
              <a:rPr lang="en-GB" sz="2000" dirty="0">
                <a:ea typeface="+mn-lt"/>
                <a:cs typeface="+mn-lt"/>
              </a:rPr>
              <a:t> is </a:t>
            </a:r>
            <a:r>
              <a:rPr lang="en-GB" sz="2000" dirty="0" err="1">
                <a:ea typeface="+mn-lt"/>
                <a:cs typeface="+mn-lt"/>
              </a:rPr>
              <a:t>een</a:t>
            </a:r>
            <a:r>
              <a:rPr lang="en-GB" sz="2000" dirty="0">
                <a:ea typeface="+mn-lt"/>
                <a:cs typeface="+mn-lt"/>
              </a:rPr>
              <a:t> filter die </a:t>
            </a:r>
            <a:r>
              <a:rPr lang="en-GB" sz="2000" dirty="0" err="1">
                <a:ea typeface="+mn-lt"/>
                <a:cs typeface="+mn-lt"/>
              </a:rPr>
              <a:t>wordt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geboost</a:t>
            </a:r>
            <a:r>
              <a:rPr lang="en-GB" sz="2000" dirty="0">
                <a:ea typeface="+mn-lt"/>
                <a:cs typeface="+mn-lt"/>
              </a:rPr>
              <a:t> door de </a:t>
            </a:r>
            <a:r>
              <a:rPr lang="en-GB" sz="2000" dirty="0" err="1">
                <a:ea typeface="+mn-lt"/>
                <a:cs typeface="+mn-lt"/>
              </a:rPr>
              <a:t>druk</a:t>
            </a:r>
            <a:r>
              <a:rPr lang="en-GB" sz="2000" dirty="0">
                <a:ea typeface="+mn-lt"/>
                <a:cs typeface="+mn-lt"/>
              </a:rPr>
              <a:t> die </a:t>
            </a:r>
            <a:r>
              <a:rPr lang="en-GB" sz="2000" dirty="0" err="1">
                <a:ea typeface="+mn-lt"/>
                <a:cs typeface="+mn-lt"/>
              </a:rPr>
              <a:t>wij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onder</a:t>
            </a:r>
            <a:r>
              <a:rPr lang="en-GB" sz="2000" dirty="0">
                <a:ea typeface="+mn-lt"/>
                <a:cs typeface="+mn-lt"/>
              </a:rPr>
              <a:t> water </a:t>
            </a:r>
            <a:r>
              <a:rPr lang="en-GB" sz="2000" dirty="0" err="1">
                <a:ea typeface="+mn-lt"/>
                <a:cs typeface="+mn-lt"/>
              </a:rPr>
              <a:t>hebben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en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daardoor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hebben</a:t>
            </a:r>
            <a:r>
              <a:rPr lang="en-GB" sz="2000" dirty="0">
                <a:ea typeface="+mn-lt"/>
                <a:cs typeface="+mn-lt"/>
              </a:rPr>
              <a:t> we </a:t>
            </a:r>
            <a:r>
              <a:rPr lang="en-GB" sz="2000" dirty="0" err="1">
                <a:ea typeface="+mn-lt"/>
                <a:cs typeface="+mn-lt"/>
              </a:rPr>
              <a:t>oneindig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zoetwater</a:t>
            </a:r>
            <a:r>
              <a:rPr lang="en-GB" sz="2000" dirty="0">
                <a:ea typeface="+mn-lt"/>
                <a:cs typeface="+mn-lt"/>
              </a:rPr>
              <a:t>. Met het </a:t>
            </a:r>
            <a:r>
              <a:rPr lang="en-GB" sz="2000" dirty="0" err="1">
                <a:ea typeface="+mn-lt"/>
                <a:cs typeface="+mn-lt"/>
              </a:rPr>
              <a:t>zoetwater</a:t>
            </a:r>
            <a:r>
              <a:rPr lang="en-GB" sz="2000" dirty="0">
                <a:ea typeface="+mn-lt"/>
                <a:cs typeface="+mn-lt"/>
              </a:rPr>
              <a:t> </a:t>
            </a:r>
            <a:r>
              <a:rPr lang="en-GB" sz="2000" dirty="0" err="1">
                <a:ea typeface="+mn-lt"/>
                <a:cs typeface="+mn-lt"/>
              </a:rPr>
              <a:t>kunnen</a:t>
            </a:r>
            <a:r>
              <a:rPr lang="en-GB" sz="2000" dirty="0">
                <a:ea typeface="+mn-lt"/>
                <a:cs typeface="+mn-lt"/>
              </a:rPr>
              <a:t> we </a:t>
            </a:r>
            <a:r>
              <a:rPr lang="en-GB" sz="2000" dirty="0" err="1">
                <a:ea typeface="+mn-lt"/>
                <a:cs typeface="+mn-lt"/>
              </a:rPr>
              <a:t>gaan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douchen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drinken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en</a:t>
            </a:r>
            <a:r>
              <a:rPr lang="en-GB" sz="2000" dirty="0">
                <a:ea typeface="+mn-lt"/>
                <a:cs typeface="+mn-lt"/>
              </a:rPr>
              <a:t> alle </a:t>
            </a:r>
            <a:r>
              <a:rPr lang="en-GB" sz="2000" dirty="0" err="1">
                <a:ea typeface="+mn-lt"/>
                <a:cs typeface="+mn-lt"/>
              </a:rPr>
              <a:t>andere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benodigheden</a:t>
            </a:r>
            <a:r>
              <a:rPr lang="en-GB" sz="2000" dirty="0">
                <a:ea typeface="+mn-lt"/>
                <a:cs typeface="+mn-lt"/>
              </a:rPr>
              <a:t>. </a:t>
            </a:r>
            <a:r>
              <a:rPr lang="en-GB" sz="2000" dirty="0" err="1">
                <a:ea typeface="+mn-lt"/>
                <a:cs typeface="+mn-lt"/>
              </a:rPr>
              <a:t>onderwater</a:t>
            </a:r>
            <a:r>
              <a:rPr lang="en-GB" sz="2000" dirty="0">
                <a:ea typeface="+mn-lt"/>
                <a:cs typeface="+mn-lt"/>
              </a:rPr>
              <a:t> </a:t>
            </a:r>
            <a:r>
              <a:rPr lang="en-GB" sz="2000" dirty="0" err="1">
                <a:ea typeface="+mn-lt"/>
                <a:cs typeface="+mn-lt"/>
              </a:rPr>
              <a:t>hebben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wij</a:t>
            </a:r>
            <a:r>
              <a:rPr lang="en-GB" sz="2000" dirty="0">
                <a:ea typeface="+mn-lt"/>
                <a:cs typeface="+mn-lt"/>
              </a:rPr>
              <a:t> 3 </a:t>
            </a:r>
            <a:r>
              <a:rPr lang="en-GB" sz="2000" dirty="0" err="1">
                <a:ea typeface="+mn-lt"/>
                <a:cs typeface="+mn-lt"/>
              </a:rPr>
              <a:t>ondersteunings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palen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staan</a:t>
            </a:r>
            <a:r>
              <a:rPr lang="en-GB" sz="2000" dirty="0">
                <a:ea typeface="+mn-lt"/>
                <a:cs typeface="+mn-lt"/>
              </a:rPr>
              <a:t> die </a:t>
            </a:r>
            <a:r>
              <a:rPr lang="en-GB" sz="2000" dirty="0" err="1">
                <a:ea typeface="+mn-lt"/>
                <a:cs typeface="+mn-lt"/>
              </a:rPr>
              <a:t>zorgen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dat</a:t>
            </a:r>
            <a:r>
              <a:rPr lang="en-GB" sz="2000" dirty="0">
                <a:ea typeface="+mn-lt"/>
                <a:cs typeface="+mn-lt"/>
              </a:rPr>
              <a:t> het </a:t>
            </a:r>
            <a:r>
              <a:rPr lang="en-GB" sz="2000" dirty="0" err="1">
                <a:ea typeface="+mn-lt"/>
                <a:cs typeface="+mn-lt"/>
              </a:rPr>
              <a:t>gebouw</a:t>
            </a:r>
            <a:r>
              <a:rPr lang="en-GB" sz="2000" dirty="0">
                <a:ea typeface="+mn-lt"/>
                <a:cs typeface="+mn-lt"/>
              </a:rPr>
              <a:t> </a:t>
            </a:r>
            <a:r>
              <a:rPr lang="en-GB" sz="2000" dirty="0" err="1">
                <a:ea typeface="+mn-lt"/>
                <a:cs typeface="+mn-lt"/>
              </a:rPr>
              <a:t>steviger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wordt</a:t>
            </a:r>
            <a:r>
              <a:rPr lang="en-GB" sz="2000" dirty="0">
                <a:ea typeface="+mn-lt"/>
                <a:cs typeface="+mn-lt"/>
              </a:rPr>
              <a:t>.</a:t>
            </a:r>
          </a:p>
          <a:p>
            <a:r>
              <a:rPr lang="en-GB" sz="2000" dirty="0" err="1">
                <a:ea typeface="+mn-lt"/>
                <a:cs typeface="+mn-lt"/>
              </a:rPr>
              <a:t>Aan</a:t>
            </a:r>
            <a:r>
              <a:rPr lang="en-GB" sz="2000" dirty="0">
                <a:ea typeface="+mn-lt"/>
                <a:cs typeface="+mn-lt"/>
              </a:rPr>
              <a:t> de </a:t>
            </a:r>
            <a:r>
              <a:rPr lang="en-GB" sz="2000" dirty="0" err="1">
                <a:ea typeface="+mn-lt"/>
                <a:cs typeface="+mn-lt"/>
              </a:rPr>
              <a:t>buitenkant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hebben</a:t>
            </a:r>
            <a:r>
              <a:rPr lang="en-GB" sz="2000" dirty="0">
                <a:ea typeface="+mn-lt"/>
                <a:cs typeface="+mn-lt"/>
              </a:rPr>
              <a:t> we </a:t>
            </a:r>
            <a:r>
              <a:rPr lang="en-GB" sz="2000" dirty="0" err="1">
                <a:ea typeface="+mn-lt"/>
                <a:cs typeface="+mn-lt"/>
              </a:rPr>
              <a:t>doorzichtige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zonnepaneel</a:t>
            </a:r>
            <a:r>
              <a:rPr lang="en-GB" sz="2000" dirty="0">
                <a:ea typeface="+mn-lt"/>
                <a:cs typeface="+mn-lt"/>
              </a:rPr>
              <a:t> ramen. We </a:t>
            </a:r>
            <a:r>
              <a:rPr lang="en-GB" sz="2000" dirty="0" err="1">
                <a:ea typeface="+mn-lt"/>
                <a:cs typeface="+mn-lt"/>
              </a:rPr>
              <a:t>hebben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een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grote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plantenbak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onder</a:t>
            </a:r>
            <a:r>
              <a:rPr lang="en-GB" sz="2000" dirty="0">
                <a:ea typeface="+mn-lt"/>
                <a:cs typeface="+mn-lt"/>
              </a:rPr>
              <a:t> water </a:t>
            </a:r>
            <a:r>
              <a:rPr lang="en-GB" sz="2000" dirty="0" err="1">
                <a:ea typeface="+mn-lt"/>
                <a:cs typeface="+mn-lt"/>
              </a:rPr>
              <a:t>en</a:t>
            </a:r>
            <a:r>
              <a:rPr lang="en-GB" sz="2000" dirty="0">
                <a:ea typeface="+mn-lt"/>
                <a:cs typeface="+mn-lt"/>
              </a:rPr>
              <a:t> op het </a:t>
            </a:r>
            <a:r>
              <a:rPr lang="en-GB" sz="2000" dirty="0" err="1">
                <a:ea typeface="+mn-lt"/>
                <a:cs typeface="+mn-lt"/>
              </a:rPr>
              <a:t>gebouw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zodat</a:t>
            </a:r>
            <a:r>
              <a:rPr lang="en-GB" sz="2000" dirty="0">
                <a:ea typeface="+mn-lt"/>
                <a:cs typeface="+mn-lt"/>
              </a:rPr>
              <a:t> het </a:t>
            </a:r>
            <a:r>
              <a:rPr lang="en-GB" sz="2000" dirty="0" err="1">
                <a:ea typeface="+mn-lt"/>
                <a:cs typeface="+mn-lt"/>
              </a:rPr>
              <a:t>binnen</a:t>
            </a:r>
            <a:r>
              <a:rPr lang="en-GB" sz="2000" dirty="0">
                <a:ea typeface="+mn-lt"/>
                <a:cs typeface="+mn-lt"/>
              </a:rPr>
              <a:t> het </a:t>
            </a:r>
            <a:r>
              <a:rPr lang="en-GB" sz="2000" dirty="0" err="1">
                <a:ea typeface="+mn-lt"/>
                <a:cs typeface="+mn-lt"/>
              </a:rPr>
              <a:t>gebouw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niet</a:t>
            </a:r>
            <a:r>
              <a:rPr lang="en-GB" sz="2000" dirty="0">
                <a:ea typeface="+mn-lt"/>
                <a:cs typeface="+mn-lt"/>
              </a:rPr>
              <a:t> warm </a:t>
            </a:r>
            <a:r>
              <a:rPr lang="en-GB" sz="2000" dirty="0" err="1">
                <a:ea typeface="+mn-lt"/>
                <a:cs typeface="+mn-lt"/>
              </a:rPr>
              <a:t>wordt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en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voor</a:t>
            </a:r>
            <a:r>
              <a:rPr lang="en-GB" sz="2000" dirty="0">
                <a:ea typeface="+mn-lt"/>
                <a:cs typeface="+mn-lt"/>
              </a:rPr>
              <a:t> de </a:t>
            </a:r>
            <a:r>
              <a:rPr lang="en-GB" sz="2000" dirty="0" err="1">
                <a:ea typeface="+mn-lt"/>
                <a:cs typeface="+mn-lt"/>
              </a:rPr>
              <a:t>isolatie</a:t>
            </a:r>
            <a:r>
              <a:rPr lang="en-GB" sz="2000" dirty="0">
                <a:ea typeface="+mn-lt"/>
                <a:cs typeface="+mn-lt"/>
              </a:rPr>
              <a:t>. </a:t>
            </a:r>
            <a:r>
              <a:rPr lang="en-GB" sz="2000" dirty="0" err="1">
                <a:ea typeface="+mn-lt"/>
                <a:cs typeface="+mn-lt"/>
              </a:rPr>
              <a:t>Isolatie</a:t>
            </a:r>
            <a:r>
              <a:rPr lang="en-GB" sz="2000" dirty="0">
                <a:ea typeface="+mn-lt"/>
                <a:cs typeface="+mn-lt"/>
              </a:rPr>
              <a:t> is </a:t>
            </a:r>
            <a:r>
              <a:rPr lang="en-GB" sz="2000" dirty="0" err="1">
                <a:ea typeface="+mn-lt"/>
                <a:cs typeface="+mn-lt"/>
              </a:rPr>
              <a:t>een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laag</a:t>
            </a:r>
            <a:r>
              <a:rPr lang="en-GB" sz="2000" dirty="0">
                <a:ea typeface="+mn-lt"/>
                <a:cs typeface="+mn-lt"/>
              </a:rPr>
              <a:t> in de </a:t>
            </a:r>
            <a:r>
              <a:rPr lang="en-GB" sz="2000" dirty="0" err="1">
                <a:ea typeface="+mn-lt"/>
                <a:cs typeface="+mn-lt"/>
              </a:rPr>
              <a:t>muur</a:t>
            </a:r>
            <a:r>
              <a:rPr lang="en-GB" sz="2000" dirty="0">
                <a:ea typeface="+mn-lt"/>
                <a:cs typeface="+mn-lt"/>
              </a:rPr>
              <a:t> die </a:t>
            </a:r>
            <a:r>
              <a:rPr lang="en-GB" sz="2000" dirty="0" err="1">
                <a:ea typeface="+mn-lt"/>
                <a:cs typeface="+mn-lt"/>
              </a:rPr>
              <a:t>warmte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en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kou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vasthoudt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zodat</a:t>
            </a:r>
            <a:r>
              <a:rPr lang="en-GB" sz="2000" dirty="0">
                <a:ea typeface="+mn-lt"/>
                <a:cs typeface="+mn-lt"/>
              </a:rPr>
              <a:t> het </a:t>
            </a:r>
            <a:r>
              <a:rPr lang="en-GB" sz="2000" dirty="0" err="1">
                <a:ea typeface="+mn-lt"/>
                <a:cs typeface="+mn-lt"/>
              </a:rPr>
              <a:t>niet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ontsnapt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uit</a:t>
            </a:r>
            <a:r>
              <a:rPr lang="en-GB" sz="2000" dirty="0">
                <a:ea typeface="+mn-lt"/>
                <a:cs typeface="+mn-lt"/>
              </a:rPr>
              <a:t> het </a:t>
            </a:r>
            <a:r>
              <a:rPr lang="en-GB" sz="2000" dirty="0" err="1">
                <a:ea typeface="+mn-lt"/>
                <a:cs typeface="+mn-lt"/>
              </a:rPr>
              <a:t>gebouw</a:t>
            </a:r>
            <a:r>
              <a:rPr lang="en-GB" sz="2000" dirty="0">
                <a:ea typeface="+mn-lt"/>
                <a:cs typeface="+mn-lt"/>
              </a:rPr>
              <a:t>. Het </a:t>
            </a:r>
            <a:r>
              <a:rPr lang="en-GB" sz="2000" dirty="0" err="1">
                <a:ea typeface="+mn-lt"/>
                <a:cs typeface="+mn-lt"/>
              </a:rPr>
              <a:t>gebouw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zelf</a:t>
            </a:r>
            <a:r>
              <a:rPr lang="en-GB" sz="2000" dirty="0">
                <a:ea typeface="+mn-lt"/>
                <a:cs typeface="+mn-lt"/>
              </a:rPr>
              <a:t> is van </a:t>
            </a:r>
            <a:r>
              <a:rPr lang="en-GB" sz="2000" dirty="0" err="1">
                <a:ea typeface="+mn-lt"/>
                <a:cs typeface="+mn-lt"/>
              </a:rPr>
              <a:t>gerecycled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metaal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dat</a:t>
            </a:r>
            <a:r>
              <a:rPr lang="en-GB" sz="2000" dirty="0">
                <a:ea typeface="+mn-lt"/>
                <a:cs typeface="+mn-lt"/>
              </a:rPr>
              <a:t> is </a:t>
            </a:r>
            <a:r>
              <a:rPr lang="en-GB" sz="2000" dirty="0" err="1">
                <a:ea typeface="+mn-lt"/>
                <a:cs typeface="+mn-lt"/>
              </a:rPr>
              <a:t>ingesmeerd</a:t>
            </a:r>
            <a:r>
              <a:rPr lang="en-GB" sz="2000" dirty="0">
                <a:ea typeface="+mn-lt"/>
                <a:cs typeface="+mn-lt"/>
              </a:rPr>
              <a:t> met </a:t>
            </a:r>
            <a:r>
              <a:rPr lang="en-GB" sz="2000" dirty="0" err="1">
                <a:ea typeface="+mn-lt"/>
                <a:cs typeface="+mn-lt"/>
              </a:rPr>
              <a:t>roestwerende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verf</a:t>
            </a:r>
            <a:r>
              <a:rPr lang="en-GB" sz="2000" dirty="0">
                <a:ea typeface="+mn-lt"/>
                <a:cs typeface="+mn-lt"/>
              </a:rPr>
              <a:t>.</a:t>
            </a:r>
          </a:p>
          <a:p>
            <a:endParaRPr lang="en-GB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563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8B7398B-D71F-A1E2-E539-73BE8E3B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2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0CF41-ED62-F7FD-1214-2E581CE44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453875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GB" sz="3600">
                <a:cs typeface="Calibri Light"/>
              </a:rPr>
              <a:t>Op en midden het gebouw</a:t>
            </a:r>
            <a:endParaRPr lang="en-GB" sz="3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3A4E1-B22F-1BF0-98BA-119CF3A67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87" y="2796629"/>
            <a:ext cx="5369398" cy="364062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GB" sz="1700" dirty="0">
                <a:ea typeface="+mn-lt"/>
                <a:cs typeface="+mn-lt"/>
              </a:rPr>
              <a:t>Ziyad: </a:t>
            </a:r>
            <a:r>
              <a:rPr lang="en-GB" sz="1700" dirty="0" err="1">
                <a:ea typeface="+mn-lt"/>
                <a:cs typeface="+mn-lt"/>
              </a:rPr>
              <a:t>Naast</a:t>
            </a:r>
            <a:r>
              <a:rPr lang="en-GB" sz="1700" dirty="0">
                <a:ea typeface="+mn-lt"/>
                <a:cs typeface="+mn-lt"/>
              </a:rPr>
              <a:t> de </a:t>
            </a:r>
            <a:r>
              <a:rPr lang="en-GB" sz="1700" dirty="0" err="1">
                <a:ea typeface="+mn-lt"/>
                <a:cs typeface="+mn-lt"/>
              </a:rPr>
              <a:t>plantenbak</a:t>
            </a:r>
            <a:r>
              <a:rPr lang="en-GB" sz="1700" dirty="0">
                <a:ea typeface="+mn-lt"/>
                <a:cs typeface="+mn-lt"/>
              </a:rPr>
              <a:t> is </a:t>
            </a:r>
            <a:r>
              <a:rPr lang="en-GB" sz="1700" dirty="0" err="1">
                <a:ea typeface="+mn-lt"/>
                <a:cs typeface="+mn-lt"/>
              </a:rPr>
              <a:t>een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windmolen</a:t>
            </a:r>
            <a:r>
              <a:rPr lang="en-GB" sz="1700" dirty="0">
                <a:ea typeface="+mn-lt"/>
                <a:cs typeface="+mn-lt"/>
              </a:rPr>
              <a:t> om </a:t>
            </a:r>
            <a:r>
              <a:rPr lang="en-GB" sz="1700" dirty="0" err="1">
                <a:ea typeface="+mn-lt"/>
                <a:cs typeface="+mn-lt"/>
              </a:rPr>
              <a:t>veel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energie</a:t>
            </a:r>
            <a:r>
              <a:rPr lang="en-GB" sz="1700" dirty="0">
                <a:ea typeface="+mn-lt"/>
                <a:cs typeface="+mn-lt"/>
              </a:rPr>
              <a:t> op </a:t>
            </a:r>
            <a:r>
              <a:rPr lang="en-GB" sz="1700" dirty="0" err="1">
                <a:ea typeface="+mn-lt"/>
                <a:cs typeface="+mn-lt"/>
              </a:rPr>
              <a:t>te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wekken</a:t>
            </a:r>
            <a:r>
              <a:rPr lang="en-GB" sz="1700" dirty="0">
                <a:ea typeface="+mn-lt"/>
                <a:cs typeface="+mn-lt"/>
              </a:rPr>
              <a:t>. We </a:t>
            </a:r>
            <a:r>
              <a:rPr lang="en-GB" sz="1700" dirty="0" err="1">
                <a:ea typeface="+mn-lt"/>
                <a:cs typeface="+mn-lt"/>
              </a:rPr>
              <a:t>vangen</a:t>
            </a:r>
            <a:r>
              <a:rPr lang="en-GB" sz="1700" dirty="0">
                <a:ea typeface="+mn-lt"/>
                <a:cs typeface="+mn-lt"/>
              </a:rPr>
              <a:t> het </a:t>
            </a:r>
            <a:r>
              <a:rPr lang="en-GB" sz="1700" dirty="0" err="1">
                <a:ea typeface="+mn-lt"/>
                <a:cs typeface="+mn-lt"/>
              </a:rPr>
              <a:t>licht</a:t>
            </a:r>
            <a:r>
              <a:rPr lang="en-GB" sz="1700" dirty="0">
                <a:ea typeface="+mn-lt"/>
                <a:cs typeface="+mn-lt"/>
              </a:rPr>
              <a:t> op in de </a:t>
            </a:r>
            <a:r>
              <a:rPr lang="en-GB" sz="1700" dirty="0" err="1">
                <a:ea typeface="+mn-lt"/>
                <a:cs typeface="+mn-lt"/>
              </a:rPr>
              <a:t>vorm</a:t>
            </a:r>
            <a:r>
              <a:rPr lang="en-GB" sz="1700" dirty="0">
                <a:ea typeface="+mn-lt"/>
                <a:cs typeface="+mn-lt"/>
              </a:rPr>
              <a:t> van </a:t>
            </a:r>
            <a:r>
              <a:rPr lang="en-GB" sz="1700" dirty="0" err="1">
                <a:ea typeface="+mn-lt"/>
                <a:cs typeface="+mn-lt"/>
              </a:rPr>
              <a:t>energie</a:t>
            </a:r>
            <a:r>
              <a:rPr lang="en-GB" sz="1700" dirty="0">
                <a:ea typeface="+mn-lt"/>
                <a:cs typeface="+mn-lt"/>
              </a:rPr>
              <a:t> door </a:t>
            </a:r>
            <a:r>
              <a:rPr lang="en-GB" sz="1700" dirty="0" err="1">
                <a:ea typeface="+mn-lt"/>
                <a:cs typeface="+mn-lt"/>
              </a:rPr>
              <a:t>veel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zonnepanelen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te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plaatsen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langs</a:t>
            </a:r>
            <a:r>
              <a:rPr lang="en-GB" sz="1700" dirty="0">
                <a:ea typeface="+mn-lt"/>
                <a:cs typeface="+mn-lt"/>
              </a:rPr>
              <a:t> het </a:t>
            </a:r>
            <a:r>
              <a:rPr lang="en-GB" sz="1700" dirty="0" err="1">
                <a:ea typeface="+mn-lt"/>
                <a:cs typeface="+mn-lt"/>
              </a:rPr>
              <a:t>gebouw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en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dat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licht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brengen</a:t>
            </a:r>
            <a:r>
              <a:rPr lang="en-GB" sz="1700" dirty="0">
                <a:ea typeface="+mn-lt"/>
                <a:cs typeface="+mn-lt"/>
              </a:rPr>
              <a:t> we </a:t>
            </a:r>
            <a:r>
              <a:rPr lang="en-GB" sz="1700" dirty="0" err="1">
                <a:ea typeface="+mn-lt"/>
                <a:cs typeface="+mn-lt"/>
              </a:rPr>
              <a:t>naar</a:t>
            </a:r>
            <a:r>
              <a:rPr lang="en-GB" sz="1700" dirty="0">
                <a:ea typeface="+mn-lt"/>
                <a:cs typeface="+mn-lt"/>
              </a:rPr>
              <a:t> de </a:t>
            </a:r>
            <a:r>
              <a:rPr lang="en-GB" sz="1700" dirty="0" err="1">
                <a:ea typeface="+mn-lt"/>
                <a:cs typeface="+mn-lt"/>
              </a:rPr>
              <a:t>koepel</a:t>
            </a:r>
            <a:r>
              <a:rPr lang="en-GB" sz="1700" dirty="0">
                <a:ea typeface="+mn-lt"/>
                <a:cs typeface="+mn-lt"/>
              </a:rPr>
              <a:t> om de </a:t>
            </a:r>
            <a:r>
              <a:rPr lang="en-GB" sz="1700" dirty="0" err="1">
                <a:ea typeface="+mn-lt"/>
                <a:cs typeface="+mn-lt"/>
              </a:rPr>
              <a:t>planten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en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dieren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te</a:t>
            </a:r>
            <a:r>
              <a:rPr lang="en-GB" sz="1700" dirty="0">
                <a:ea typeface="+mn-lt"/>
                <a:cs typeface="+mn-lt"/>
              </a:rPr>
              <a:t> laten </a:t>
            </a:r>
            <a:r>
              <a:rPr lang="en-GB" sz="1700" dirty="0" err="1">
                <a:ea typeface="+mn-lt"/>
                <a:cs typeface="+mn-lt"/>
              </a:rPr>
              <a:t>groeien</a:t>
            </a:r>
            <a:r>
              <a:rPr lang="en-GB" sz="1700" dirty="0">
                <a:ea typeface="+mn-lt"/>
                <a:cs typeface="+mn-lt"/>
              </a:rPr>
              <a:t>. </a:t>
            </a:r>
          </a:p>
          <a:p>
            <a:r>
              <a:rPr lang="en-GB" sz="1700" dirty="0">
                <a:ea typeface="+mn-lt"/>
                <a:cs typeface="+mn-lt"/>
              </a:rPr>
              <a:t>Rafael: In het midden </a:t>
            </a:r>
            <a:r>
              <a:rPr lang="en-GB" sz="1700" dirty="0" err="1">
                <a:ea typeface="+mn-lt"/>
                <a:cs typeface="+mn-lt"/>
              </a:rPr>
              <a:t>kunnen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mensen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rustig</a:t>
            </a:r>
            <a:r>
              <a:rPr lang="en-GB" sz="1700" dirty="0">
                <a:ea typeface="+mn-lt"/>
                <a:cs typeface="+mn-lt"/>
              </a:rPr>
              <a:t> in de </a:t>
            </a:r>
            <a:r>
              <a:rPr lang="en-GB" sz="1700" dirty="0" err="1">
                <a:ea typeface="+mn-lt"/>
                <a:cs typeface="+mn-lt"/>
              </a:rPr>
              <a:t>koepel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lopen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en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alles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bewonderen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dat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binnen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en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buiten</a:t>
            </a:r>
            <a:r>
              <a:rPr lang="en-GB" sz="1700" dirty="0">
                <a:ea typeface="+mn-lt"/>
                <a:cs typeface="+mn-lt"/>
              </a:rPr>
              <a:t> de </a:t>
            </a:r>
            <a:r>
              <a:rPr lang="en-GB" sz="1700" dirty="0" err="1">
                <a:ea typeface="+mn-lt"/>
                <a:cs typeface="+mn-lt"/>
              </a:rPr>
              <a:t>koepel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staat</a:t>
            </a:r>
            <a:r>
              <a:rPr lang="en-GB" sz="1700" dirty="0">
                <a:ea typeface="+mn-lt"/>
                <a:cs typeface="+mn-lt"/>
              </a:rPr>
              <a:t>. </a:t>
            </a:r>
            <a:r>
              <a:rPr lang="en-GB" sz="1700" dirty="0" err="1">
                <a:ea typeface="+mn-lt"/>
                <a:cs typeface="+mn-lt"/>
              </a:rPr>
              <a:t>WIj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hebben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ook</a:t>
            </a:r>
            <a:r>
              <a:rPr lang="en-GB" sz="1700" dirty="0">
                <a:ea typeface="+mn-lt"/>
                <a:cs typeface="+mn-lt"/>
              </a:rPr>
              <a:t> </a:t>
            </a:r>
            <a:r>
              <a:rPr lang="en-GB" sz="1700" dirty="0" err="1">
                <a:ea typeface="+mn-lt"/>
                <a:cs typeface="+mn-lt"/>
              </a:rPr>
              <a:t>berekeningen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gemaakt</a:t>
            </a:r>
            <a:r>
              <a:rPr lang="en-GB" sz="1700" dirty="0">
                <a:ea typeface="+mn-lt"/>
                <a:cs typeface="+mn-lt"/>
              </a:rPr>
              <a:t> van het </a:t>
            </a:r>
            <a:r>
              <a:rPr lang="en-GB" sz="1700" dirty="0" err="1">
                <a:ea typeface="+mn-lt"/>
                <a:cs typeface="+mn-lt"/>
              </a:rPr>
              <a:t>gebouw</a:t>
            </a:r>
            <a:r>
              <a:rPr lang="en-GB" sz="1700" dirty="0">
                <a:ea typeface="+mn-lt"/>
                <a:cs typeface="+mn-lt"/>
              </a:rPr>
              <a:t>. De </a:t>
            </a:r>
            <a:r>
              <a:rPr lang="en-GB" sz="1700" dirty="0" err="1">
                <a:ea typeface="+mn-lt"/>
                <a:cs typeface="+mn-lt"/>
              </a:rPr>
              <a:t>koepel</a:t>
            </a:r>
            <a:r>
              <a:rPr lang="en-GB" sz="1700" dirty="0">
                <a:ea typeface="+mn-lt"/>
                <a:cs typeface="+mn-lt"/>
              </a:rPr>
              <a:t> word 40meter </a:t>
            </a:r>
            <a:r>
              <a:rPr lang="en-GB" sz="1700" dirty="0" err="1">
                <a:ea typeface="+mn-lt"/>
                <a:cs typeface="+mn-lt"/>
              </a:rPr>
              <a:t>hoog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en</a:t>
            </a:r>
            <a:r>
              <a:rPr lang="en-GB" sz="1700" dirty="0">
                <a:ea typeface="+mn-lt"/>
                <a:cs typeface="+mn-lt"/>
              </a:rPr>
              <a:t> 80meter lang. De </a:t>
            </a:r>
            <a:r>
              <a:rPr lang="en-GB" sz="1700" dirty="0" err="1">
                <a:ea typeface="+mn-lt"/>
                <a:cs typeface="+mn-lt"/>
              </a:rPr>
              <a:t>muren</a:t>
            </a:r>
            <a:r>
              <a:rPr lang="en-GB" sz="1700" dirty="0">
                <a:ea typeface="+mn-lt"/>
                <a:cs typeface="+mn-lt"/>
              </a:rPr>
              <a:t> van de </a:t>
            </a:r>
            <a:r>
              <a:rPr lang="en-GB" sz="1700" dirty="0" err="1">
                <a:ea typeface="+mn-lt"/>
                <a:cs typeface="+mn-lt"/>
              </a:rPr>
              <a:t>koepel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worden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rond</a:t>
            </a:r>
            <a:r>
              <a:rPr lang="en-GB" sz="1700" dirty="0">
                <a:ea typeface="+mn-lt"/>
                <a:cs typeface="+mn-lt"/>
              </a:rPr>
              <a:t> de </a:t>
            </a:r>
            <a:r>
              <a:rPr lang="en-GB" sz="1700" dirty="0" err="1">
                <a:ea typeface="+mn-lt"/>
                <a:cs typeface="+mn-lt"/>
              </a:rPr>
              <a:t>vier</a:t>
            </a:r>
            <a:r>
              <a:rPr lang="en-GB" sz="1700" dirty="0">
                <a:ea typeface="+mn-lt"/>
                <a:cs typeface="+mn-lt"/>
              </a:rPr>
              <a:t> meter </a:t>
            </a:r>
            <a:r>
              <a:rPr lang="en-GB" sz="1700" dirty="0" err="1">
                <a:ea typeface="+mn-lt"/>
                <a:cs typeface="+mn-lt"/>
              </a:rPr>
              <a:t>breedt</a:t>
            </a:r>
            <a:r>
              <a:rPr lang="en-GB" sz="1700" dirty="0">
                <a:ea typeface="+mn-lt"/>
                <a:cs typeface="+mn-lt"/>
              </a:rPr>
              <a:t>. Het </a:t>
            </a:r>
            <a:r>
              <a:rPr lang="en-GB" sz="1700" dirty="0" err="1">
                <a:ea typeface="+mn-lt"/>
                <a:cs typeface="+mn-lt"/>
              </a:rPr>
              <a:t>gebouw</a:t>
            </a:r>
            <a:r>
              <a:rPr lang="en-GB" sz="1700" dirty="0">
                <a:ea typeface="+mn-lt"/>
                <a:cs typeface="+mn-lt"/>
              </a:rPr>
              <a:t> word 80meter </a:t>
            </a:r>
            <a:r>
              <a:rPr lang="en-GB" sz="1700" dirty="0" err="1">
                <a:ea typeface="+mn-lt"/>
                <a:cs typeface="+mn-lt"/>
              </a:rPr>
              <a:t>hoog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en</a:t>
            </a:r>
            <a:r>
              <a:rPr lang="en-GB" sz="1700" dirty="0">
                <a:ea typeface="+mn-lt"/>
                <a:cs typeface="+mn-lt"/>
              </a:rPr>
              <a:t> 20meter </a:t>
            </a:r>
            <a:r>
              <a:rPr lang="en-GB" sz="1700" dirty="0" err="1">
                <a:ea typeface="+mn-lt"/>
                <a:cs typeface="+mn-lt"/>
              </a:rPr>
              <a:t>breedt</a:t>
            </a:r>
            <a:r>
              <a:rPr lang="en-GB" sz="1700" dirty="0">
                <a:ea typeface="+mn-lt"/>
                <a:cs typeface="+mn-lt"/>
              </a:rPr>
              <a:t>.</a:t>
            </a:r>
          </a:p>
          <a:p>
            <a:r>
              <a:rPr lang="en-GB" sz="1700" dirty="0">
                <a:ea typeface="+mn-lt"/>
                <a:cs typeface="+mn-lt"/>
              </a:rPr>
              <a:t>Mees: </a:t>
            </a:r>
            <a:r>
              <a:rPr lang="en-GB" sz="1700" dirty="0" err="1">
                <a:ea typeface="+mn-lt"/>
                <a:cs typeface="+mn-lt"/>
              </a:rPr>
              <a:t>Onze</a:t>
            </a:r>
            <a:r>
              <a:rPr lang="en-GB" sz="1700" dirty="0">
                <a:ea typeface="+mn-lt"/>
                <a:cs typeface="+mn-lt"/>
              </a:rPr>
              <a:t> </a:t>
            </a:r>
            <a:r>
              <a:rPr lang="en-GB" sz="1700" dirty="0" err="1">
                <a:ea typeface="+mn-lt"/>
                <a:cs typeface="+mn-lt"/>
              </a:rPr>
              <a:t>probleem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voor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dit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gebouw</a:t>
            </a:r>
            <a:r>
              <a:rPr lang="en-GB" sz="1700" dirty="0">
                <a:ea typeface="+mn-lt"/>
                <a:cs typeface="+mn-lt"/>
              </a:rPr>
              <a:t> </a:t>
            </a:r>
            <a:r>
              <a:rPr lang="en-GB" sz="1700" dirty="0" err="1">
                <a:ea typeface="+mn-lt"/>
                <a:cs typeface="+mn-lt"/>
              </a:rPr>
              <a:t>zijn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dat</a:t>
            </a:r>
            <a:r>
              <a:rPr lang="en-GB" sz="1700" dirty="0">
                <a:ea typeface="+mn-lt"/>
                <a:cs typeface="+mn-lt"/>
              </a:rPr>
              <a:t> er </a:t>
            </a:r>
            <a:r>
              <a:rPr lang="en-GB" sz="1700" dirty="0" err="1">
                <a:ea typeface="+mn-lt"/>
                <a:cs typeface="+mn-lt"/>
              </a:rPr>
              <a:t>onderwater</a:t>
            </a:r>
            <a:r>
              <a:rPr lang="en-GB" sz="1700" dirty="0">
                <a:ea typeface="+mn-lt"/>
                <a:cs typeface="+mn-lt"/>
              </a:rPr>
              <a:t> erg </a:t>
            </a:r>
            <a:r>
              <a:rPr lang="en-GB" sz="1700" dirty="0" err="1">
                <a:ea typeface="+mn-lt"/>
                <a:cs typeface="+mn-lt"/>
              </a:rPr>
              <a:t>veel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druk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staat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daardoor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hebben</a:t>
            </a:r>
            <a:r>
              <a:rPr lang="en-GB" sz="1700" dirty="0">
                <a:ea typeface="+mn-lt"/>
                <a:cs typeface="+mn-lt"/>
              </a:rPr>
              <a:t> we de  </a:t>
            </a:r>
            <a:r>
              <a:rPr lang="en-GB" sz="1700" dirty="0" err="1">
                <a:ea typeface="+mn-lt"/>
                <a:cs typeface="+mn-lt"/>
              </a:rPr>
              <a:t>toren</a:t>
            </a:r>
            <a:r>
              <a:rPr lang="en-GB" sz="1700" dirty="0">
                <a:ea typeface="+mn-lt"/>
                <a:cs typeface="+mn-lt"/>
              </a:rPr>
              <a:t> extra </a:t>
            </a:r>
            <a:r>
              <a:rPr lang="en-GB" sz="1700" dirty="0" err="1">
                <a:ea typeface="+mn-lt"/>
                <a:cs typeface="+mn-lt"/>
              </a:rPr>
              <a:t>zwaar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moeten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maken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zodat</a:t>
            </a:r>
            <a:r>
              <a:rPr lang="en-GB" sz="1700" dirty="0">
                <a:ea typeface="+mn-lt"/>
                <a:cs typeface="+mn-lt"/>
              </a:rPr>
              <a:t> het </a:t>
            </a:r>
            <a:r>
              <a:rPr lang="en-GB" sz="1700" dirty="0" err="1">
                <a:ea typeface="+mn-lt"/>
                <a:cs typeface="+mn-lt"/>
              </a:rPr>
              <a:t>gebouw</a:t>
            </a:r>
            <a:r>
              <a:rPr lang="en-GB" sz="1700" dirty="0">
                <a:ea typeface="+mn-lt"/>
                <a:cs typeface="+mn-lt"/>
              </a:rPr>
              <a:t> </a:t>
            </a:r>
            <a:r>
              <a:rPr lang="en-GB" sz="1700" dirty="0" err="1">
                <a:ea typeface="+mn-lt"/>
                <a:cs typeface="+mn-lt"/>
              </a:rPr>
              <a:t>niet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naar</a:t>
            </a:r>
            <a:r>
              <a:rPr lang="en-GB" sz="1700" dirty="0">
                <a:ea typeface="+mn-lt"/>
                <a:cs typeface="+mn-lt"/>
              </a:rPr>
              <a:t> de </a:t>
            </a:r>
            <a:r>
              <a:rPr lang="en-GB" sz="1700" dirty="0" err="1">
                <a:ea typeface="+mn-lt"/>
                <a:cs typeface="+mn-lt"/>
              </a:rPr>
              <a:t>oppervlakte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stijgt</a:t>
            </a:r>
            <a:r>
              <a:rPr lang="en-GB" sz="1700" dirty="0">
                <a:ea typeface="+mn-lt"/>
                <a:cs typeface="+mn-lt"/>
              </a:rPr>
              <a:t>. </a:t>
            </a:r>
            <a:r>
              <a:rPr lang="en-GB" sz="1700" dirty="0" err="1">
                <a:ea typeface="+mn-lt"/>
                <a:cs typeface="+mn-lt"/>
              </a:rPr>
              <a:t>Nog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een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probleem</a:t>
            </a:r>
            <a:r>
              <a:rPr lang="en-GB" sz="1700" dirty="0">
                <a:ea typeface="+mn-lt"/>
                <a:cs typeface="+mn-lt"/>
              </a:rPr>
              <a:t> is </a:t>
            </a:r>
            <a:r>
              <a:rPr lang="en-GB" sz="1700" dirty="0" err="1">
                <a:ea typeface="+mn-lt"/>
                <a:cs typeface="+mn-lt"/>
              </a:rPr>
              <a:t>dat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onderwater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bouwen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moeilijk</a:t>
            </a:r>
            <a:r>
              <a:rPr lang="en-GB" sz="1700" dirty="0">
                <a:ea typeface="+mn-lt"/>
                <a:cs typeface="+mn-lt"/>
              </a:rPr>
              <a:t> is. </a:t>
            </a:r>
            <a:br>
              <a:rPr lang="en-GB" sz="1700" dirty="0">
                <a:ea typeface="+mn-lt"/>
                <a:cs typeface="+mn-lt"/>
              </a:rPr>
            </a:br>
            <a:r>
              <a:rPr lang="en-GB" sz="1700" dirty="0" err="1">
                <a:ea typeface="+mn-lt"/>
                <a:cs typeface="+mn-lt"/>
              </a:rPr>
              <a:t>Hier</a:t>
            </a:r>
            <a:r>
              <a:rPr lang="en-GB" sz="1700" dirty="0">
                <a:ea typeface="+mn-lt"/>
                <a:cs typeface="+mn-lt"/>
              </a:rPr>
              <a:t> is </a:t>
            </a:r>
            <a:r>
              <a:rPr lang="en-GB" sz="1700" dirty="0" err="1">
                <a:ea typeface="+mn-lt"/>
                <a:cs typeface="+mn-lt"/>
              </a:rPr>
              <a:t>nog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geen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directe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oplossing</a:t>
            </a:r>
            <a:r>
              <a:rPr lang="en-GB" sz="1700" dirty="0">
                <a:ea typeface="+mn-lt"/>
                <a:cs typeface="+mn-lt"/>
              </a:rPr>
              <a:t> </a:t>
            </a:r>
            <a:r>
              <a:rPr lang="en-GB" sz="1700" dirty="0" err="1">
                <a:ea typeface="+mn-lt"/>
                <a:cs typeface="+mn-lt"/>
              </a:rPr>
              <a:t>voor</a:t>
            </a:r>
            <a:r>
              <a:rPr lang="en-GB" sz="1700" dirty="0">
                <a:ea typeface="+mn-lt"/>
                <a:cs typeface="+mn-lt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4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B0FFE89-D662-CFC2-60DD-F9D7536A0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03" b="372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DC59C4-89DB-D602-78A9-962A83013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517" y="1495303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>
                <a:cs typeface="Calibri Light"/>
              </a:rPr>
              <a:t>Einde</a:t>
            </a:r>
            <a:r>
              <a:rPr lang="en-GB" sz="3600" dirty="0">
                <a:cs typeface="Calibri Light"/>
              </a:rPr>
              <a:t> </a:t>
            </a:r>
            <a:r>
              <a:rPr lang="en-GB" sz="3600" dirty="0" err="1">
                <a:cs typeface="Calibri Light"/>
              </a:rPr>
              <a:t>presentatie</a:t>
            </a:r>
            <a:endParaRPr lang="en-GB" sz="3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9883C-DEBB-B69F-14DA-1C9F6CBE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 dirty="0" err="1">
                <a:cs typeface="Calibri"/>
              </a:rPr>
              <a:t>Dat</a:t>
            </a:r>
            <a:r>
              <a:rPr lang="en-GB" sz="1800" dirty="0">
                <a:cs typeface="Calibri"/>
              </a:rPr>
              <a:t> was </a:t>
            </a:r>
            <a:r>
              <a:rPr lang="en-GB" sz="1800" dirty="0" err="1">
                <a:cs typeface="Calibri"/>
              </a:rPr>
              <a:t>onze</a:t>
            </a:r>
            <a:r>
              <a:rPr lang="en-GB" sz="1800" dirty="0">
                <a:cs typeface="Calibri"/>
              </a:rPr>
              <a:t> </a:t>
            </a:r>
            <a:r>
              <a:rPr lang="en-GB" sz="1800" dirty="0" err="1">
                <a:cs typeface="Calibri"/>
              </a:rPr>
              <a:t>presentatie</a:t>
            </a:r>
            <a:r>
              <a:rPr lang="en-GB" sz="1800" dirty="0">
                <a:cs typeface="Calibri"/>
              </a:rPr>
              <a:t> over het </a:t>
            </a:r>
            <a:r>
              <a:rPr lang="en-GB" sz="1800" dirty="0" err="1">
                <a:cs typeface="Calibri"/>
              </a:rPr>
              <a:t>thema</a:t>
            </a:r>
            <a:r>
              <a:rPr lang="en-GB" sz="1800" dirty="0">
                <a:cs typeface="Calibri"/>
              </a:rPr>
              <a:t>: </a:t>
            </a:r>
            <a:r>
              <a:rPr lang="en-GB" sz="1800" dirty="0" err="1">
                <a:cs typeface="Calibri"/>
              </a:rPr>
              <a:t>Gebouwen</a:t>
            </a:r>
            <a:r>
              <a:rPr lang="en-GB" sz="1800" dirty="0">
                <a:cs typeface="Calibri"/>
              </a:rPr>
              <a:t>. </a:t>
            </a:r>
            <a:r>
              <a:rPr lang="en-GB" sz="1800" dirty="0" err="1">
                <a:cs typeface="Calibri"/>
              </a:rPr>
              <a:t>Bedankt</a:t>
            </a:r>
            <a:r>
              <a:rPr lang="en-GB" sz="1800" dirty="0">
                <a:cs typeface="Calibri"/>
              </a:rPr>
              <a:t> </a:t>
            </a:r>
            <a:r>
              <a:rPr lang="en-GB" sz="1800" dirty="0" err="1">
                <a:cs typeface="Calibri"/>
              </a:rPr>
              <a:t>voor</a:t>
            </a:r>
            <a:r>
              <a:rPr lang="en-GB" sz="1800" dirty="0">
                <a:cs typeface="Calibri"/>
              </a:rPr>
              <a:t> het </a:t>
            </a:r>
            <a:r>
              <a:rPr lang="en-GB" sz="1800" dirty="0" err="1">
                <a:cs typeface="Calibri"/>
              </a:rPr>
              <a:t>bekijken</a:t>
            </a:r>
            <a:r>
              <a:rPr lang="en-GB" sz="1800" dirty="0">
                <a:cs typeface="Calibri"/>
              </a:rPr>
              <a:t> van </a:t>
            </a:r>
            <a:r>
              <a:rPr lang="en-GB" sz="1800" dirty="0" err="1">
                <a:cs typeface="Calibri"/>
              </a:rPr>
              <a:t>ons</a:t>
            </a:r>
            <a:r>
              <a:rPr lang="en-GB" sz="1800" dirty="0">
                <a:cs typeface="Calibri"/>
              </a:rPr>
              <a:t> idee!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479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448</Words>
  <Application>Microsoft Office PowerPoint</Application>
  <PresentationFormat>Breedbeeld</PresentationFormat>
  <Paragraphs>23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0&amp;0 Artcadia</vt:lpstr>
      <vt:lpstr>Wie zijn wij?</vt:lpstr>
      <vt:lpstr>Probleem</vt:lpstr>
      <vt:lpstr>Oplossing:  De nieuwe Watertoren</vt:lpstr>
      <vt:lpstr>Samenvatting van ons gebouw</vt:lpstr>
      <vt:lpstr>Op en midden het gebouw</vt:lpstr>
      <vt:lpstr>Einde 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Rutger Gast</cp:lastModifiedBy>
  <cp:revision>259</cp:revision>
  <dcterms:created xsi:type="dcterms:W3CDTF">2022-11-22T11:46:37Z</dcterms:created>
  <dcterms:modified xsi:type="dcterms:W3CDTF">2022-11-28T15:27:47Z</dcterms:modified>
</cp:coreProperties>
</file>