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1" r:id="rId2"/>
    <p:sldId id="258" r:id="rId3"/>
    <p:sldId id="257" r:id="rId4"/>
    <p:sldId id="259" r:id="rId5"/>
    <p:sldId id="260" r:id="rId6"/>
    <p:sldId id="263"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jmen Binnendijk" initials="TB" lastIdx="1" clrIdx="0">
    <p:extLst>
      <p:ext uri="{19B8F6BF-5375-455C-9EA6-DF929625EA0E}">
        <p15:presenceInfo xmlns:p15="http://schemas.microsoft.com/office/powerpoint/2012/main" userId="S::112656@student.boni.nl::accdb204-f159-4e52-8bca-64be244e9a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nl-NL"/>
              <a:t>Klik om stijl te bewerken</a:t>
            </a:r>
            <a:endParaRPr lang="en-US"/>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11/30/2021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nl-NL"/>
              <a:t>Klik om stijl te bewerken</a:t>
            </a:r>
            <a:endParaRPr lang="en-US"/>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nl-NL"/>
              <a:t>Klik om stijl te bewerken</a:t>
            </a:r>
            <a:endParaRPr lang="en-US"/>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nl-NL"/>
              <a:t>Klik om stijl te bewerken</a:t>
            </a:r>
            <a:endParaRPr lang="en-US"/>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nl-NL"/>
              <a:t>Klik om stijl te bewerken</a:t>
            </a:r>
            <a:endParaRPr lang="en-US"/>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nl-NL"/>
              <a:t>Klik om stijl te bewerken</a:t>
            </a:r>
            <a:endParaRPr lang="en-US"/>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nl-NL"/>
              <a:t>Klik om stijl te bewerken</a:t>
            </a:r>
            <a:endParaRPr lang="en-US"/>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
        <p:nvSpPr>
          <p:cNvPr id="8" name="Title 1"/>
          <p:cNvSpPr>
            <a:spLocks noGrp="1"/>
          </p:cNvSpPr>
          <p:nvPr>
            <p:ph type="title"/>
          </p:nvPr>
        </p:nvSpPr>
        <p:spPr>
          <a:xfrm>
            <a:off x="685801" y="609600"/>
            <a:ext cx="10131425" cy="1456267"/>
          </a:xfrm>
        </p:spPr>
        <p:txBody>
          <a:bodyPr/>
          <a:lstStyle/>
          <a:p>
            <a:r>
              <a:rPr lang="nl-NL"/>
              <a:t>Klik om stijl te bewerken</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nl-NL"/>
              <a:t>Klik om stijl te bewerken</a:t>
            </a:r>
            <a:endParaRPr lang="en-US"/>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85802" y="2142067"/>
            <a:ext cx="4995334" cy="3649134"/>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821895" y="2142067"/>
            <a:ext cx="4995332" cy="3649133"/>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pPr/>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pPr/>
              <a:t>11/30/2021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11/30/2021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nl-NL"/>
              <a:t>Klik om stijl te bewerken</a:t>
            </a:r>
            <a:endParaRPr lang="en-US"/>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nl-NL"/>
              <a:t>Klik om stijl te bewerken</a:t>
            </a:r>
            <a:endParaRPr lang="en-US"/>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11/30/2021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4" name="Picture 7">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5" name="Rectangle 9">
            <a:extLst>
              <a:ext uri="{FF2B5EF4-FFF2-40B4-BE49-F238E27FC236}">
                <a16:creationId xmlns:a16="http://schemas.microsoft.com/office/drawing/2014/main" id="{3D1E5586-8BB5-40F6-96C3-2E87DD7CE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64D1B52-CC37-BE44-9B9E-D37C95CE8F49}"/>
              </a:ext>
            </a:extLst>
          </p:cNvPr>
          <p:cNvSpPr>
            <a:spLocks noGrp="1"/>
          </p:cNvSpPr>
          <p:nvPr>
            <p:ph type="title"/>
          </p:nvPr>
        </p:nvSpPr>
        <p:spPr>
          <a:xfrm>
            <a:off x="1993805" y="1354668"/>
            <a:ext cx="8204391" cy="2346475"/>
          </a:xfrm>
        </p:spPr>
        <p:txBody>
          <a:bodyPr vert="horz" lIns="91440" tIns="45720" rIns="91440" bIns="45720" rtlCol="0" anchor="b">
            <a:normAutofit/>
          </a:bodyPr>
          <a:lstStyle/>
          <a:p>
            <a:pPr algn="ctr"/>
            <a:r>
              <a:rPr lang="en-US" sz="6000"/>
              <a:t>Het stadplatform</a:t>
            </a:r>
          </a:p>
        </p:txBody>
      </p:sp>
      <p:sp>
        <p:nvSpPr>
          <p:cNvPr id="3" name="Tijdelijke aanduiding voor inhoud 2">
            <a:extLst>
              <a:ext uri="{FF2B5EF4-FFF2-40B4-BE49-F238E27FC236}">
                <a16:creationId xmlns:a16="http://schemas.microsoft.com/office/drawing/2014/main" id="{2734E1D4-41E9-4D42-9B62-97F51906263B}"/>
              </a:ext>
            </a:extLst>
          </p:cNvPr>
          <p:cNvSpPr>
            <a:spLocks noGrp="1"/>
          </p:cNvSpPr>
          <p:nvPr>
            <p:ph idx="1"/>
          </p:nvPr>
        </p:nvSpPr>
        <p:spPr>
          <a:xfrm>
            <a:off x="2497137" y="3940629"/>
            <a:ext cx="7197726" cy="1240970"/>
          </a:xfrm>
        </p:spPr>
        <p:txBody>
          <a:bodyPr vert="horz" lIns="91440" tIns="45720" rIns="91440" bIns="45720" rtlCol="0" anchor="t">
            <a:normAutofit/>
          </a:bodyPr>
          <a:lstStyle/>
          <a:p>
            <a:pPr marL="0" indent="0" algn="ctr">
              <a:buNone/>
            </a:pPr>
            <a:r>
              <a:rPr lang="en-US" sz="2000" cap="all"/>
              <a:t>Door </a:t>
            </a:r>
            <a:r>
              <a:rPr lang="en-US" sz="2000" cap="all" err="1"/>
              <a:t>Mees</a:t>
            </a:r>
            <a:r>
              <a:rPr lang="en-US" sz="2000" cap="all"/>
              <a:t>, </a:t>
            </a:r>
            <a:r>
              <a:rPr lang="en-US" sz="2000" cap="all" err="1"/>
              <a:t>Raaf</a:t>
            </a:r>
            <a:r>
              <a:rPr lang="en-US" sz="2000" cap="all"/>
              <a:t>, Rick, </a:t>
            </a:r>
            <a:r>
              <a:rPr lang="en-US" sz="2000" cap="all" err="1"/>
              <a:t>Tijmen</a:t>
            </a:r>
            <a:r>
              <a:rPr lang="en-US" sz="2000" cap="all"/>
              <a:t> en Eric</a:t>
            </a:r>
          </a:p>
        </p:txBody>
      </p:sp>
      <p:cxnSp>
        <p:nvCxnSpPr>
          <p:cNvPr id="16" name="Straight Connector 11">
            <a:extLst>
              <a:ext uri="{FF2B5EF4-FFF2-40B4-BE49-F238E27FC236}">
                <a16:creationId xmlns:a16="http://schemas.microsoft.com/office/drawing/2014/main" id="{8A832D40-B9E2-4CE7-9E0A-B35591EA20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3810000"/>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82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C9B2633-65BF-854D-A7E7-6798D00B069E}"/>
              </a:ext>
            </a:extLst>
          </p:cNvPr>
          <p:cNvSpPr>
            <a:spLocks noGrp="1"/>
          </p:cNvSpPr>
          <p:nvPr>
            <p:ph type="title"/>
          </p:nvPr>
        </p:nvSpPr>
        <p:spPr>
          <a:xfrm>
            <a:off x="685799" y="1150076"/>
            <a:ext cx="3659389" cy="4557849"/>
          </a:xfrm>
        </p:spPr>
        <p:txBody>
          <a:bodyPr>
            <a:normAutofit/>
          </a:bodyPr>
          <a:lstStyle/>
          <a:p>
            <a:pPr algn="r"/>
            <a:r>
              <a:rPr lang="nl-NL"/>
              <a:t>Problemen</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C7CEC1E7-5958-0148-A9F4-8A2D993DA39F}"/>
              </a:ext>
            </a:extLst>
          </p:cNvPr>
          <p:cNvSpPr>
            <a:spLocks noGrp="1"/>
          </p:cNvSpPr>
          <p:nvPr>
            <p:ph idx="1"/>
          </p:nvPr>
        </p:nvSpPr>
        <p:spPr>
          <a:xfrm>
            <a:off x="4988658" y="1150076"/>
            <a:ext cx="6517543" cy="4557849"/>
          </a:xfrm>
        </p:spPr>
        <p:txBody>
          <a:bodyPr>
            <a:normAutofit/>
          </a:bodyPr>
          <a:lstStyle/>
          <a:p>
            <a:r>
              <a:rPr lang="nl-NL"/>
              <a:t>Stijgende zeespiegel en overbevolking</a:t>
            </a:r>
          </a:p>
        </p:txBody>
      </p:sp>
    </p:spTree>
    <p:extLst>
      <p:ext uri="{BB962C8B-B14F-4D97-AF65-F5344CB8AC3E}">
        <p14:creationId xmlns:p14="http://schemas.microsoft.com/office/powerpoint/2010/main" val="2088945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6F40B-1045-6545-B8F0-CD01A7CEAF95}"/>
              </a:ext>
            </a:extLst>
          </p:cNvPr>
          <p:cNvSpPr>
            <a:spLocks noGrp="1"/>
          </p:cNvSpPr>
          <p:nvPr>
            <p:ph type="title"/>
          </p:nvPr>
        </p:nvSpPr>
        <p:spPr>
          <a:xfrm>
            <a:off x="685801" y="609600"/>
            <a:ext cx="5219699" cy="1456267"/>
          </a:xfrm>
        </p:spPr>
        <p:txBody>
          <a:bodyPr>
            <a:normAutofit/>
          </a:bodyPr>
          <a:lstStyle/>
          <a:p>
            <a:r>
              <a:rPr lang="nl-NL"/>
              <a:t>Ons idee:</a:t>
            </a:r>
          </a:p>
        </p:txBody>
      </p:sp>
      <p:sp>
        <p:nvSpPr>
          <p:cNvPr id="3" name="Tijdelijke aanduiding voor inhoud 2">
            <a:extLst>
              <a:ext uri="{FF2B5EF4-FFF2-40B4-BE49-F238E27FC236}">
                <a16:creationId xmlns:a16="http://schemas.microsoft.com/office/drawing/2014/main" id="{B6AB21F7-D0EA-484C-B824-853F924E6A67}"/>
              </a:ext>
            </a:extLst>
          </p:cNvPr>
          <p:cNvSpPr>
            <a:spLocks noGrp="1"/>
          </p:cNvSpPr>
          <p:nvPr>
            <p:ph idx="1"/>
          </p:nvPr>
        </p:nvSpPr>
        <p:spPr>
          <a:xfrm>
            <a:off x="685801" y="2065867"/>
            <a:ext cx="5219699" cy="3649133"/>
          </a:xfrm>
        </p:spPr>
        <p:txBody>
          <a:bodyPr>
            <a:normAutofit/>
          </a:bodyPr>
          <a:lstStyle/>
          <a:p>
            <a:r>
              <a:rPr lang="nl-NL" err="1"/>
              <a:t>Stadplatform</a:t>
            </a:r>
            <a:r>
              <a:rPr lang="nl-NL"/>
              <a:t>: We hebben bedacht om een soort van stad te bouwen op een platform op zee als de ijskappen zijn gesmolten. Hij moet erg hoog staan, want als de zeespiegel stijgt dan wil je niet dat er overstromingen komen op je platform. Het kan zichzelf voorzien van elektriciteit door een draaiend waterrad die werkt als een soort windmolen.</a:t>
            </a:r>
          </a:p>
        </p:txBody>
      </p:sp>
      <p:pic>
        <p:nvPicPr>
          <p:cNvPr id="4" name="Afbeelding 4">
            <a:extLst>
              <a:ext uri="{FF2B5EF4-FFF2-40B4-BE49-F238E27FC236}">
                <a16:creationId xmlns:a16="http://schemas.microsoft.com/office/drawing/2014/main" id="{6C5CA645-C06F-6948-A52A-80E43F31A23F}"/>
              </a:ext>
              <a:ext uri="{C183D7F6-B498-43B3-948B-1728B52AA6E4}">
                <adec:decorative xmlns:adec="http://schemas.microsoft.com/office/drawing/2017/decorative" val="1"/>
              </a:ext>
            </a:extLst>
          </p:cNvPr>
          <p:cNvPicPr>
            <a:picLocks noChangeAspect="1"/>
          </p:cNvPicPr>
          <p:nvPr/>
        </p:nvPicPr>
        <p:blipFill rotWithShape="1">
          <a:blip r:embed="rId3"/>
          <a:srcRect l="12993" r="13090" b="2"/>
          <a:stretch/>
        </p:blipFill>
        <p:spPr>
          <a:xfrm>
            <a:off x="6286502" y="680156"/>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30933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800" decel="100000"/>
                                        <p:tgtEl>
                                          <p:spTgt spid="3">
                                            <p:txEl>
                                              <p:pRg st="0" end="0"/>
                                            </p:txEl>
                                          </p:spTgt>
                                        </p:tgtEl>
                                      </p:cBhvr>
                                    </p:animEffect>
                                    <p:anim calcmode="lin" valueType="num">
                                      <p:cBhvr>
                                        <p:cTn id="24"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F816C-6E7F-AC43-8613-D793F6F7D48E}"/>
              </a:ext>
            </a:extLst>
          </p:cNvPr>
          <p:cNvSpPr>
            <a:spLocks noGrp="1"/>
          </p:cNvSpPr>
          <p:nvPr>
            <p:ph type="title"/>
          </p:nvPr>
        </p:nvSpPr>
        <p:spPr/>
        <p:txBody>
          <a:bodyPr/>
          <a:lstStyle/>
          <a:p>
            <a:r>
              <a:rPr lang="nl-NL"/>
              <a:t>De dingen die we oplossen</a:t>
            </a:r>
          </a:p>
        </p:txBody>
      </p:sp>
      <p:sp>
        <p:nvSpPr>
          <p:cNvPr id="3" name="Tijdelijke aanduiding voor inhoud 2">
            <a:extLst>
              <a:ext uri="{FF2B5EF4-FFF2-40B4-BE49-F238E27FC236}">
                <a16:creationId xmlns:a16="http://schemas.microsoft.com/office/drawing/2014/main" id="{3622AFB6-EBA5-C347-AA9A-B49AA169EB89}"/>
              </a:ext>
            </a:extLst>
          </p:cNvPr>
          <p:cNvSpPr>
            <a:spLocks noGrp="1"/>
          </p:cNvSpPr>
          <p:nvPr>
            <p:ph idx="1"/>
          </p:nvPr>
        </p:nvSpPr>
        <p:spPr/>
        <p:txBody>
          <a:bodyPr/>
          <a:lstStyle/>
          <a:p>
            <a:r>
              <a:rPr lang="nl-NL" sz="2400"/>
              <a:t>Overstromingen</a:t>
            </a:r>
          </a:p>
          <a:p>
            <a:r>
              <a:rPr lang="nl-NL" sz="2400"/>
              <a:t>Overbevolking</a:t>
            </a:r>
          </a:p>
          <a:p>
            <a:r>
              <a:rPr lang="nl-NL" sz="2400"/>
              <a:t>Zeespiegelstijging </a:t>
            </a:r>
          </a:p>
          <a:p>
            <a:r>
              <a:rPr lang="nl-NL" sz="2400"/>
              <a:t>Het overgebruik van fossiele brandstoffen</a:t>
            </a:r>
          </a:p>
          <a:p>
            <a:endParaRPr lang="nl-NL"/>
          </a:p>
        </p:txBody>
      </p:sp>
    </p:spTree>
    <p:extLst>
      <p:ext uri="{BB962C8B-B14F-4D97-AF65-F5344CB8AC3E}">
        <p14:creationId xmlns:p14="http://schemas.microsoft.com/office/powerpoint/2010/main" val="276431885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B0AC8-73A3-2E41-A776-8F8AF9FA65C4}"/>
              </a:ext>
            </a:extLst>
          </p:cNvPr>
          <p:cNvSpPr>
            <a:spLocks noGrp="1"/>
          </p:cNvSpPr>
          <p:nvPr>
            <p:ph type="title"/>
          </p:nvPr>
        </p:nvSpPr>
        <p:spPr/>
        <p:txBody>
          <a:bodyPr/>
          <a:lstStyle/>
          <a:p>
            <a:r>
              <a:rPr lang="nl-NL"/>
              <a:t>Hoe willen we dat gaan doen?</a:t>
            </a:r>
          </a:p>
        </p:txBody>
      </p:sp>
      <p:sp>
        <p:nvSpPr>
          <p:cNvPr id="3" name="Tijdelijke aanduiding voor inhoud 2">
            <a:extLst>
              <a:ext uri="{FF2B5EF4-FFF2-40B4-BE49-F238E27FC236}">
                <a16:creationId xmlns:a16="http://schemas.microsoft.com/office/drawing/2014/main" id="{28773FCA-2662-A54E-8155-59B3EC8C4D10}"/>
              </a:ext>
            </a:extLst>
          </p:cNvPr>
          <p:cNvSpPr>
            <a:spLocks noGrp="1"/>
          </p:cNvSpPr>
          <p:nvPr>
            <p:ph idx="4294967295"/>
          </p:nvPr>
        </p:nvSpPr>
        <p:spPr>
          <a:xfrm>
            <a:off x="0" y="2065338"/>
            <a:ext cx="10131425" cy="3649662"/>
          </a:xfrm>
        </p:spPr>
        <p:txBody>
          <a:bodyPr>
            <a:normAutofit/>
          </a:bodyPr>
          <a:lstStyle/>
          <a:p>
            <a:r>
              <a:rPr lang="nl-NL"/>
              <a:t>We kiezen ondiepe stukken uit in de zee en bouwen daar hele hoge pilaren die 12 meter boven de zee uitsteken, want doordat de zeespiegel met 7 meter is gestegen kunnen we bepaalde bestaande platforms niet meer gebruiken, maar we hergebruiken het materiaal van de bestaande platforms. </a:t>
            </a:r>
          </a:p>
          <a:p>
            <a:endParaRPr lang="nl-NL"/>
          </a:p>
        </p:txBody>
      </p:sp>
    </p:spTree>
    <p:extLst>
      <p:ext uri="{BB962C8B-B14F-4D97-AF65-F5344CB8AC3E}">
        <p14:creationId xmlns:p14="http://schemas.microsoft.com/office/powerpoint/2010/main" val="40309266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83E0A0-23AC-4C43-8723-54948740E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el 1">
            <a:extLst>
              <a:ext uri="{FF2B5EF4-FFF2-40B4-BE49-F238E27FC236}">
                <a16:creationId xmlns:a16="http://schemas.microsoft.com/office/drawing/2014/main" id="{9DC17D24-635B-1047-B9FE-8FF78748AA9F}"/>
              </a:ext>
            </a:extLst>
          </p:cNvPr>
          <p:cNvSpPr>
            <a:spLocks noGrp="1"/>
          </p:cNvSpPr>
          <p:nvPr>
            <p:ph type="title"/>
          </p:nvPr>
        </p:nvSpPr>
        <p:spPr>
          <a:xfrm>
            <a:off x="1032933" y="4534958"/>
            <a:ext cx="10127192" cy="928163"/>
          </a:xfrm>
        </p:spPr>
        <p:txBody>
          <a:bodyPr vert="horz" lIns="91440" tIns="45720" rIns="91440" bIns="45720" rtlCol="0" anchor="b">
            <a:normAutofit/>
          </a:bodyPr>
          <a:lstStyle/>
          <a:p>
            <a:pPr algn="r">
              <a:lnSpc>
                <a:spcPct val="90000"/>
              </a:lnSpc>
            </a:pPr>
            <a:r>
              <a:rPr lang="en-US" sz="3400"/>
              <a:t>Zelfgemaakte tekeningen van het stadplatform</a:t>
            </a:r>
          </a:p>
        </p:txBody>
      </p:sp>
      <p:sp>
        <p:nvSpPr>
          <p:cNvPr id="12" name="Freeform 13">
            <a:extLst>
              <a:ext uri="{FF2B5EF4-FFF2-40B4-BE49-F238E27FC236}">
                <a16:creationId xmlns:a16="http://schemas.microsoft.com/office/drawing/2014/main" id="{366A5986-DB91-4DD9-9D1F-C79C0C0E8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924" y="614085"/>
            <a:ext cx="10360152" cy="3794760"/>
          </a:xfrm>
          <a:custGeom>
            <a:avLst/>
            <a:gdLst>
              <a:gd name="connsiteX0" fmla="*/ 6979157 w 10360152"/>
              <a:gd name="connsiteY0" fmla="*/ 0 h 3794760"/>
              <a:gd name="connsiteX1" fmla="*/ 10158309 w 10360152"/>
              <a:gd name="connsiteY1" fmla="*/ 0 h 3794760"/>
              <a:gd name="connsiteX2" fmla="*/ 10360152 w 10360152"/>
              <a:gd name="connsiteY2" fmla="*/ 201843 h 3794760"/>
              <a:gd name="connsiteX3" fmla="*/ 10360152 w 10360152"/>
              <a:gd name="connsiteY3" fmla="*/ 3592917 h 3794760"/>
              <a:gd name="connsiteX4" fmla="*/ 10158309 w 10360152"/>
              <a:gd name="connsiteY4" fmla="*/ 3794760 h 3794760"/>
              <a:gd name="connsiteX5" fmla="*/ 6979157 w 10360152"/>
              <a:gd name="connsiteY5" fmla="*/ 3794760 h 3794760"/>
              <a:gd name="connsiteX6" fmla="*/ 3536614 w 10360152"/>
              <a:gd name="connsiteY6" fmla="*/ 0 h 3794760"/>
              <a:gd name="connsiteX7" fmla="*/ 6828281 w 10360152"/>
              <a:gd name="connsiteY7" fmla="*/ 0 h 3794760"/>
              <a:gd name="connsiteX8" fmla="*/ 6828281 w 10360152"/>
              <a:gd name="connsiteY8" fmla="*/ 3794760 h 3794760"/>
              <a:gd name="connsiteX9" fmla="*/ 3536614 w 10360152"/>
              <a:gd name="connsiteY9" fmla="*/ 3794760 h 3794760"/>
              <a:gd name="connsiteX10" fmla="*/ 201843 w 10360152"/>
              <a:gd name="connsiteY10" fmla="*/ 0 h 3794760"/>
              <a:gd name="connsiteX11" fmla="*/ 3385738 w 10360152"/>
              <a:gd name="connsiteY11" fmla="*/ 0 h 3794760"/>
              <a:gd name="connsiteX12" fmla="*/ 3385738 w 10360152"/>
              <a:gd name="connsiteY12" fmla="*/ 3794760 h 3794760"/>
              <a:gd name="connsiteX13" fmla="*/ 201843 w 10360152"/>
              <a:gd name="connsiteY13" fmla="*/ 3794760 h 3794760"/>
              <a:gd name="connsiteX14" fmla="*/ 0 w 10360152"/>
              <a:gd name="connsiteY14" fmla="*/ 3592917 h 3794760"/>
              <a:gd name="connsiteX15" fmla="*/ 0 w 10360152"/>
              <a:gd name="connsiteY15" fmla="*/ 201843 h 3794760"/>
              <a:gd name="connsiteX16" fmla="*/ 201843 w 10360152"/>
              <a:gd name="connsiteY16" fmla="*/ 0 h 379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60152" h="3794760">
                <a:moveTo>
                  <a:pt x="6979157" y="0"/>
                </a:moveTo>
                <a:lnTo>
                  <a:pt x="10158309" y="0"/>
                </a:lnTo>
                <a:cubicBezTo>
                  <a:pt x="10269784" y="0"/>
                  <a:pt x="10360152" y="90368"/>
                  <a:pt x="10360152" y="201843"/>
                </a:cubicBezTo>
                <a:lnTo>
                  <a:pt x="10360152" y="3592917"/>
                </a:lnTo>
                <a:cubicBezTo>
                  <a:pt x="10360152" y="3704392"/>
                  <a:pt x="10269784" y="3794760"/>
                  <a:pt x="10158309" y="3794760"/>
                </a:cubicBezTo>
                <a:lnTo>
                  <a:pt x="6979157" y="3794760"/>
                </a:lnTo>
                <a:close/>
                <a:moveTo>
                  <a:pt x="3536614" y="0"/>
                </a:moveTo>
                <a:lnTo>
                  <a:pt x="6828281" y="0"/>
                </a:lnTo>
                <a:lnTo>
                  <a:pt x="6828281" y="3794760"/>
                </a:lnTo>
                <a:lnTo>
                  <a:pt x="3536614" y="3794760"/>
                </a:lnTo>
                <a:close/>
                <a:moveTo>
                  <a:pt x="201843" y="0"/>
                </a:moveTo>
                <a:lnTo>
                  <a:pt x="3385738" y="0"/>
                </a:lnTo>
                <a:lnTo>
                  <a:pt x="3385738" y="3794760"/>
                </a:lnTo>
                <a:lnTo>
                  <a:pt x="201843" y="3794760"/>
                </a:lnTo>
                <a:cubicBezTo>
                  <a:pt x="90368" y="3794760"/>
                  <a:pt x="0" y="3704392"/>
                  <a:pt x="0" y="3592917"/>
                </a:cubicBezTo>
                <a:lnTo>
                  <a:pt x="0" y="201843"/>
                </a:lnTo>
                <a:cubicBezTo>
                  <a:pt x="0" y="90368"/>
                  <a:pt x="90368" y="0"/>
                  <a:pt x="201843" y="0"/>
                </a:cubicBezTo>
                <a:close/>
              </a:path>
            </a:pathLst>
          </a:cu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4">
            <a:extLst>
              <a:ext uri="{FF2B5EF4-FFF2-40B4-BE49-F238E27FC236}">
                <a16:creationId xmlns:a16="http://schemas.microsoft.com/office/drawing/2014/main" id="{05AD5EE9-418D-A34B-892D-FF2ABB0436AB}"/>
              </a:ext>
            </a:extLst>
          </p:cNvPr>
          <p:cNvPicPr>
            <a:picLocks noChangeAspect="1"/>
          </p:cNvPicPr>
          <p:nvPr/>
        </p:nvPicPr>
        <p:blipFill rotWithShape="1">
          <a:blip r:embed="rId4"/>
          <a:srcRect l="13556" r="22947" b="-1"/>
          <a:stretch/>
        </p:blipFill>
        <p:spPr>
          <a:xfrm>
            <a:off x="922868" y="645517"/>
            <a:ext cx="3378793" cy="3738166"/>
          </a:xfrm>
          <a:custGeom>
            <a:avLst/>
            <a:gdLst/>
            <a:ahLst/>
            <a:cxnLst/>
            <a:rect l="l" t="t" r="r" b="b"/>
            <a:pathLst>
              <a:path w="3378793" h="3738166">
                <a:moveTo>
                  <a:pt x="163732" y="0"/>
                </a:moveTo>
                <a:lnTo>
                  <a:pt x="3378793" y="0"/>
                </a:lnTo>
                <a:lnTo>
                  <a:pt x="3378793" y="3738166"/>
                </a:lnTo>
                <a:lnTo>
                  <a:pt x="163732" y="3738166"/>
                </a:lnTo>
                <a:cubicBezTo>
                  <a:pt x="73305" y="3738166"/>
                  <a:pt x="0" y="3664861"/>
                  <a:pt x="0" y="3574434"/>
                </a:cubicBezTo>
                <a:lnTo>
                  <a:pt x="0" y="163732"/>
                </a:lnTo>
                <a:cubicBezTo>
                  <a:pt x="0" y="73305"/>
                  <a:pt x="73305" y="0"/>
                  <a:pt x="163732" y="0"/>
                </a:cubicBezTo>
                <a:close/>
              </a:path>
            </a:pathLst>
          </a:custGeom>
          <a:ln w="50800" cap="sq" cmpd="dbl">
            <a:noFill/>
            <a:miter lim="800000"/>
          </a:ln>
          <a:effectLst/>
        </p:spPr>
      </p:pic>
      <p:pic>
        <p:nvPicPr>
          <p:cNvPr id="3" name="Afbeelding 3">
            <a:extLst>
              <a:ext uri="{FF2B5EF4-FFF2-40B4-BE49-F238E27FC236}">
                <a16:creationId xmlns:a16="http://schemas.microsoft.com/office/drawing/2014/main" id="{1587B609-2577-AD44-92F1-7F1F8BBFDABE}"/>
              </a:ext>
            </a:extLst>
          </p:cNvPr>
          <p:cNvPicPr>
            <a:picLocks noChangeAspect="1"/>
          </p:cNvPicPr>
          <p:nvPr/>
        </p:nvPicPr>
        <p:blipFill rotWithShape="1">
          <a:blip r:embed="rId5"/>
          <a:srcRect l="12969" r="24731" b="-1"/>
          <a:stretch/>
        </p:blipFill>
        <p:spPr>
          <a:xfrm>
            <a:off x="4452538" y="645517"/>
            <a:ext cx="3291667" cy="3738166"/>
          </a:xfrm>
          <a:custGeom>
            <a:avLst/>
            <a:gdLst/>
            <a:ahLst/>
            <a:cxnLst/>
            <a:rect l="l" t="t" r="r" b="b"/>
            <a:pathLst>
              <a:path w="3291667" h="3738166">
                <a:moveTo>
                  <a:pt x="0" y="0"/>
                </a:moveTo>
                <a:lnTo>
                  <a:pt x="3291667" y="0"/>
                </a:lnTo>
                <a:lnTo>
                  <a:pt x="3291667" y="3738166"/>
                </a:lnTo>
                <a:lnTo>
                  <a:pt x="0" y="3738166"/>
                </a:lnTo>
                <a:close/>
              </a:path>
            </a:pathLst>
          </a:custGeom>
          <a:ln w="50800" cap="sq" cmpd="dbl">
            <a:noFill/>
            <a:miter lim="800000"/>
          </a:ln>
          <a:effectLst/>
        </p:spPr>
      </p:pic>
      <p:pic>
        <p:nvPicPr>
          <p:cNvPr id="5" name="Afbeelding 5">
            <a:extLst>
              <a:ext uri="{FF2B5EF4-FFF2-40B4-BE49-F238E27FC236}">
                <a16:creationId xmlns:a16="http://schemas.microsoft.com/office/drawing/2014/main" id="{5871EABA-CFBA-E441-AA1F-E404C9C098CA}"/>
              </a:ext>
            </a:extLst>
          </p:cNvPr>
          <p:cNvPicPr>
            <a:picLocks noChangeAspect="1"/>
          </p:cNvPicPr>
          <p:nvPr/>
        </p:nvPicPr>
        <p:blipFill rotWithShape="1">
          <a:blip r:embed="rId6"/>
          <a:srcRect l="12633" r="23959" b="-1"/>
          <a:stretch/>
        </p:blipFill>
        <p:spPr>
          <a:xfrm>
            <a:off x="7895081" y="645517"/>
            <a:ext cx="3374053" cy="3738166"/>
          </a:xfrm>
          <a:custGeom>
            <a:avLst/>
            <a:gdLst/>
            <a:ahLst/>
            <a:cxnLst/>
            <a:rect l="l" t="t" r="r" b="b"/>
            <a:pathLst>
              <a:path w="3374053" h="3738166">
                <a:moveTo>
                  <a:pt x="0" y="0"/>
                </a:moveTo>
                <a:lnTo>
                  <a:pt x="3210321" y="0"/>
                </a:lnTo>
                <a:cubicBezTo>
                  <a:pt x="3300748" y="0"/>
                  <a:pt x="3374053" y="73305"/>
                  <a:pt x="3374053" y="163732"/>
                </a:cubicBezTo>
                <a:lnTo>
                  <a:pt x="3374053" y="3574434"/>
                </a:lnTo>
                <a:cubicBezTo>
                  <a:pt x="3374053" y="3664861"/>
                  <a:pt x="3300748" y="3738166"/>
                  <a:pt x="3210321" y="3738166"/>
                </a:cubicBezTo>
                <a:lnTo>
                  <a:pt x="0" y="3738166"/>
                </a:lnTo>
                <a:close/>
              </a:path>
            </a:pathLst>
          </a:custGeom>
          <a:ln w="50800" cap="sq" cmpd="dbl">
            <a:noFill/>
            <a:miter lim="800000"/>
          </a:ln>
          <a:effectLst/>
        </p:spPr>
      </p:pic>
    </p:spTree>
    <p:extLst>
      <p:ext uri="{BB962C8B-B14F-4D97-AF65-F5344CB8AC3E}">
        <p14:creationId xmlns:p14="http://schemas.microsoft.com/office/powerpoint/2010/main" val="2263768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ECFFDC-94DB-4DA3-94FE-22FEDDA8F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0" name="Rectangle 9">
            <a:extLst>
              <a:ext uri="{FF2B5EF4-FFF2-40B4-BE49-F238E27FC236}">
                <a16:creationId xmlns:a16="http://schemas.microsoft.com/office/drawing/2014/main" id="{0DC895F7-4E59-40FB-87DD-ACE47F94C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3">
            <a:extLst>
              <a:ext uri="{FF2B5EF4-FFF2-40B4-BE49-F238E27FC236}">
                <a16:creationId xmlns:a16="http://schemas.microsoft.com/office/drawing/2014/main" id="{D55CA91F-E1C3-8843-B911-ED43C0543A74}"/>
              </a:ext>
            </a:extLst>
          </p:cNvPr>
          <p:cNvPicPr>
            <a:picLocks noChangeAspect="1"/>
          </p:cNvPicPr>
          <p:nvPr/>
        </p:nvPicPr>
        <p:blipFill rotWithShape="1">
          <a:blip r:embed="rId3">
            <a:alphaModFix amt="35000"/>
          </a:blip>
          <a:srcRect l="273" r="8617" b="1"/>
          <a:stretch/>
        </p:blipFill>
        <p:spPr>
          <a:xfrm>
            <a:off x="363733" y="-1650999"/>
            <a:ext cx="13872787" cy="7803444"/>
          </a:xfrm>
          <a:prstGeom prst="rect">
            <a:avLst/>
          </a:prstGeom>
        </p:spPr>
      </p:pic>
      <p:pic>
        <p:nvPicPr>
          <p:cNvPr id="12" name="Picture 11">
            <a:extLst>
              <a:ext uri="{FF2B5EF4-FFF2-40B4-BE49-F238E27FC236}">
                <a16:creationId xmlns:a16="http://schemas.microsoft.com/office/drawing/2014/main" id="{1A4C720E-710D-44F8-A8D7-2BAA61E181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51000"/>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sp>
        <p:nvSpPr>
          <p:cNvPr id="2" name="Titel 1">
            <a:extLst>
              <a:ext uri="{FF2B5EF4-FFF2-40B4-BE49-F238E27FC236}">
                <a16:creationId xmlns:a16="http://schemas.microsoft.com/office/drawing/2014/main" id="{85809028-38CA-AA48-A2B3-011546CCEF0F}"/>
              </a:ext>
            </a:extLst>
          </p:cNvPr>
          <p:cNvSpPr>
            <a:spLocks noGrp="1"/>
          </p:cNvSpPr>
          <p:nvPr>
            <p:ph type="title"/>
          </p:nvPr>
        </p:nvSpPr>
        <p:spPr>
          <a:xfrm>
            <a:off x="-4706461" y="0"/>
            <a:ext cx="16898461" cy="5684992"/>
          </a:xfrm>
        </p:spPr>
        <p:txBody>
          <a:bodyPr vert="horz" lIns="91440" tIns="45720" rIns="91440" bIns="45720" rtlCol="0" anchor="b">
            <a:normAutofit fontScale="90000"/>
          </a:bodyPr>
          <a:lstStyle/>
          <a:p>
            <a:pPr algn="r"/>
            <a:r>
              <a:rPr lang="en-US" sz="4800"/>
              <a:t>The end</a:t>
            </a:r>
            <a:br>
              <a:rPr lang="nl-NL" sz="4800"/>
            </a:br>
            <a:br>
              <a:rPr lang="nl-NL" sz="4800"/>
            </a:br>
            <a:r>
              <a:rPr lang="nl-NL" sz="4800"/>
              <a:t>Mede mogelijk gemaakt door:</a:t>
            </a:r>
            <a:br>
              <a:rPr lang="nl-NL" sz="4800"/>
            </a:br>
            <a:r>
              <a:rPr lang="nl-NL" sz="4800"/>
              <a:t>Eric</a:t>
            </a:r>
            <a:br>
              <a:rPr lang="nl-NL" sz="4800"/>
            </a:br>
            <a:r>
              <a:rPr lang="nl-NL" sz="4800"/>
              <a:t>Mees</a:t>
            </a:r>
            <a:br>
              <a:rPr lang="nl-NL" sz="4800"/>
            </a:br>
            <a:r>
              <a:rPr lang="nl-NL" sz="4800"/>
              <a:t>Raaf</a:t>
            </a:r>
            <a:br>
              <a:rPr lang="nl-NL" sz="4800"/>
            </a:br>
            <a:r>
              <a:rPr lang="nl-NL" sz="4800"/>
              <a:t>Tijmen</a:t>
            </a:r>
            <a:br>
              <a:rPr lang="nl-NL" sz="4800"/>
            </a:br>
            <a:r>
              <a:rPr lang="nl-NL" sz="4800"/>
              <a:t>Rick</a:t>
            </a:r>
            <a:endParaRPr lang="en-US" sz="4800"/>
          </a:p>
        </p:txBody>
      </p:sp>
    </p:spTree>
    <p:extLst>
      <p:ext uri="{BB962C8B-B14F-4D97-AF65-F5344CB8AC3E}">
        <p14:creationId xmlns:p14="http://schemas.microsoft.com/office/powerpoint/2010/main" val="24699753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emels">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0</TotalTime>
  <Words>177</Words>
  <Application>Microsoft Office PowerPoint</Application>
  <PresentationFormat>Breedbeeld</PresentationFormat>
  <Paragraphs>15</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Hemels</vt:lpstr>
      <vt:lpstr>Het stadplatform</vt:lpstr>
      <vt:lpstr>Problemen</vt:lpstr>
      <vt:lpstr>Ons idee:</vt:lpstr>
      <vt:lpstr>De dingen die we oplossen</vt:lpstr>
      <vt:lpstr>Hoe willen we dat gaan doen?</vt:lpstr>
      <vt:lpstr>Zelfgemaakte tekeningen van het stadplatform</vt:lpstr>
      <vt:lpstr>The end  Mede mogelijk gemaakt door: Eric Mees Raaf Tijmen Rick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olieplatform</dc:title>
  <dc:creator>Tijmen Binnendijk</dc:creator>
  <cp:lastModifiedBy>Wilma Akkerman</cp:lastModifiedBy>
  <cp:revision>2</cp:revision>
  <dcterms:created xsi:type="dcterms:W3CDTF">2021-10-08T06:39:11Z</dcterms:created>
  <dcterms:modified xsi:type="dcterms:W3CDTF">2021-11-30T20:19:40Z</dcterms:modified>
</cp:coreProperties>
</file>