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Pacifico"/>
      <p:regular r:id="rId15"/>
    </p:embeddedFont>
    <p:embeddedFont>
      <p:font typeface="Merriweather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acifico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Merriweather-bold.fntdata"/><Relationship Id="rId16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4cba097dd_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4cba097dd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4cba097dd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4cba097dd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4f612b3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4f612b3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4f612b34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4f612b34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7CB7F">
            <a:alpha val="80390"/>
          </a:srgbClr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8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38761D"/>
                </a:solidFill>
                <a:latin typeface="Pacifico"/>
                <a:ea typeface="Pacifico"/>
                <a:cs typeface="Pacifico"/>
                <a:sym typeface="Pacifico"/>
              </a:rPr>
              <a:t>!Appartamento Futuro</a:t>
            </a:r>
            <a:r>
              <a:rPr lang="nl">
                <a:solidFill>
                  <a:srgbClr val="38761D"/>
                </a:solidFill>
                <a:latin typeface="Pacifico"/>
                <a:ea typeface="Pacifico"/>
                <a:cs typeface="Pacifico"/>
                <a:sym typeface="Pacifico"/>
              </a:rPr>
              <a:t>!</a:t>
            </a:r>
            <a:endParaRPr>
              <a:solidFill>
                <a:srgbClr val="38761D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/>
              <a:t>Wij presenteren jullie met trots: </a:t>
            </a:r>
            <a:r>
              <a:rPr b="1" lang="nl"/>
              <a:t>Appartemento Futuro</a:t>
            </a:r>
            <a:endParaRPr b="1"/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b="23803" l="27655" r="18747" t="20929"/>
          <a:stretch/>
        </p:blipFill>
        <p:spPr>
          <a:xfrm>
            <a:off x="6021375" y="197750"/>
            <a:ext cx="2117900" cy="4853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7CB7F">
            <a:alpha val="80390"/>
          </a:srgbClr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38761D"/>
                </a:solidFill>
                <a:latin typeface="Pacifico"/>
                <a:ea typeface="Pacifico"/>
                <a:cs typeface="Pacifico"/>
                <a:sym typeface="Pacifico"/>
              </a:rPr>
              <a:t>probleem</a:t>
            </a:r>
            <a:endParaRPr>
              <a:solidFill>
                <a:srgbClr val="38761D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2" name="Google Shape;72;p14"/>
          <p:cNvSpPr txBox="1"/>
          <p:nvPr>
            <p:ph idx="1" type="subTitle"/>
          </p:nvPr>
        </p:nvSpPr>
        <p:spPr>
          <a:xfrm>
            <a:off x="311700" y="1451103"/>
            <a:ext cx="4242600" cy="18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Te veel bebouwing waardoor de natuur altijd wordt weggehaald. 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De zon staat altijd op de verkeerde plaats waardoor de zonnepanelen minder gaan werken daardoor hebben we minder elektriciteit.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Zon enkel in de voormiddag?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Geen mooi uitzicht. 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Geen tuintje of deftig terras.</a:t>
            </a:r>
            <a:endParaRPr sz="1800"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 sz="1800"/>
              <a:t>Privacy?</a:t>
            </a:r>
            <a:endParaRPr sz="1800"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489813"/>
            <a:ext cx="4284900" cy="216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7CB7F">
            <a:alpha val="80390"/>
          </a:srgbClr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ctrTitle"/>
          </p:nvPr>
        </p:nvSpPr>
        <p:spPr>
          <a:xfrm>
            <a:off x="311700" y="158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38761D"/>
                </a:solidFill>
                <a:latin typeface="Pacifico"/>
                <a:ea typeface="Pacifico"/>
                <a:cs typeface="Pacifico"/>
                <a:sym typeface="Pacifico"/>
              </a:rPr>
              <a:t>Oplossing</a:t>
            </a:r>
            <a:endParaRPr>
              <a:solidFill>
                <a:srgbClr val="38761D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311700" y="955550"/>
            <a:ext cx="6230700" cy="38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n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milieuvriendelijk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n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Zonnepanelen op elk appartement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n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Elk een eigen tuin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n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gemeenschappelijke tuin onderaan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n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Liftkoker die rechtstreeks naar het openbaar vervoer gaat. (Trein of metro)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n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Windboom op het dak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n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 ondergrondse trein kun je gebruiken voor goederen en ook als vervanging voor auto’s maar ook voor hulpdiensten.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0" l="22744" r="13492" t="0"/>
          <a:stretch/>
        </p:blipFill>
        <p:spPr>
          <a:xfrm>
            <a:off x="6366200" y="955550"/>
            <a:ext cx="2658925" cy="293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7CB7F">
            <a:alpha val="80390"/>
          </a:srgbClr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ctrTitle"/>
          </p:nvPr>
        </p:nvSpPr>
        <p:spPr>
          <a:xfrm>
            <a:off x="311700" y="158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38761D"/>
                </a:solidFill>
                <a:latin typeface="Pacifico"/>
                <a:ea typeface="Pacifico"/>
                <a:cs typeface="Pacifico"/>
                <a:sym typeface="Pacifico"/>
              </a:rPr>
              <a:t>Oplossing</a:t>
            </a:r>
            <a:endParaRPr>
              <a:solidFill>
                <a:srgbClr val="38761D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311700" y="845825"/>
            <a:ext cx="8832300" cy="28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n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Ronddraaiend</a:t>
            </a:r>
            <a:r>
              <a:rPr lang="n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appartement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n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 je zelf kiezen of je zon wilt.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n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Zonnepanelen draaien afzonderlijk.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n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 kan je uitzicht zelf bepalen.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n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Ronddraaiende</a:t>
            </a:r>
            <a:r>
              <a:rPr lang="n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tuin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n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 je zelf bepalen aan welke zijde je de tuin wilt.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n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Als het regent, kan je de richting bepalen, zo ook als het hard waait.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n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Geen bebouwing op het gelijkvloers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n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Plaats voor natuur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n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Regenwater loopt door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○"/>
            </a:pPr>
            <a:r>
              <a:rPr lang="nl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Plaats voor onspanning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7CB7F">
            <a:alpha val="80390"/>
          </a:srgbClr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675" y="152400"/>
            <a:ext cx="3229739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5814" y="152400"/>
            <a:ext cx="3229739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